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9" r:id="rId2"/>
    <p:sldId id="275" r:id="rId3"/>
    <p:sldId id="276" r:id="rId4"/>
    <p:sldId id="256" r:id="rId5"/>
    <p:sldId id="257" r:id="rId6"/>
    <p:sldId id="273" r:id="rId7"/>
    <p:sldId id="260" r:id="rId8"/>
    <p:sldId id="262" r:id="rId9"/>
    <p:sldId id="263" r:id="rId10"/>
    <p:sldId id="268" r:id="rId11"/>
    <p:sldId id="272" r:id="rId12"/>
    <p:sldId id="264" r:id="rId13"/>
    <p:sldId id="266" r:id="rId14"/>
    <p:sldId id="267" r:id="rId15"/>
    <p:sldId id="265" r:id="rId16"/>
    <p:sldId id="269" r:id="rId17"/>
    <p:sldId id="271" r:id="rId18"/>
    <p:sldId id="270"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66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5E090-B3FD-4D6F-9468-084C6FF658EE}" type="datetimeFigureOut">
              <a:rPr lang="en-US" smtClean="0"/>
              <a:t>8/21/2015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4446E8-8CA0-454C-A180-E2F74B89AAA5}" type="slidenum">
              <a:rPr lang="en-US" smtClean="0"/>
              <a:t>‹#›</a:t>
            </a:fld>
            <a:endParaRPr lang="en-US"/>
          </a:p>
        </p:txBody>
      </p:sp>
    </p:spTree>
    <p:extLst>
      <p:ext uri="{BB962C8B-B14F-4D97-AF65-F5344CB8AC3E}">
        <p14:creationId xmlns:p14="http://schemas.microsoft.com/office/powerpoint/2010/main" val="8446148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93504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11" name="Shape 2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700721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42" name="Shape 2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44128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477726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17109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86FD9A5-42BF-4FB8-B122-8045CBA0BEC2}" type="datetimeFigureOut">
              <a:rPr lang="en-US" smtClean="0"/>
              <a:t>8/21/2015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0F7320-93EE-4EF1-A362-36A6838F23F2}" type="slidenum">
              <a:rPr lang="en-US" smtClean="0"/>
              <a:t>‹#›</a:t>
            </a:fld>
            <a:endParaRPr lang="en-US"/>
          </a:p>
        </p:txBody>
      </p:sp>
    </p:spTree>
    <p:extLst>
      <p:ext uri="{BB962C8B-B14F-4D97-AF65-F5344CB8AC3E}">
        <p14:creationId xmlns:p14="http://schemas.microsoft.com/office/powerpoint/2010/main" val="3857341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6FD9A5-42BF-4FB8-B122-8045CBA0BEC2}" type="datetimeFigureOut">
              <a:rPr lang="en-US" smtClean="0"/>
              <a:t>8/21/2015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0F7320-93EE-4EF1-A362-36A6838F23F2}" type="slidenum">
              <a:rPr lang="en-US" smtClean="0"/>
              <a:t>‹#›</a:t>
            </a:fld>
            <a:endParaRPr lang="en-US"/>
          </a:p>
        </p:txBody>
      </p:sp>
    </p:spTree>
    <p:extLst>
      <p:ext uri="{BB962C8B-B14F-4D97-AF65-F5344CB8AC3E}">
        <p14:creationId xmlns:p14="http://schemas.microsoft.com/office/powerpoint/2010/main" val="307959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6FD9A5-42BF-4FB8-B122-8045CBA0BEC2}" type="datetimeFigureOut">
              <a:rPr lang="en-US" smtClean="0"/>
              <a:t>8/21/2015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0F7320-93EE-4EF1-A362-36A6838F23F2}" type="slidenum">
              <a:rPr lang="en-US" smtClean="0"/>
              <a:t>‹#›</a:t>
            </a:fld>
            <a:endParaRPr lang="en-US"/>
          </a:p>
        </p:txBody>
      </p:sp>
    </p:spTree>
    <p:extLst>
      <p:ext uri="{BB962C8B-B14F-4D97-AF65-F5344CB8AC3E}">
        <p14:creationId xmlns:p14="http://schemas.microsoft.com/office/powerpoint/2010/main" val="2140635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6FD9A5-42BF-4FB8-B122-8045CBA0BEC2}" type="datetimeFigureOut">
              <a:rPr lang="en-US" smtClean="0"/>
              <a:t>8/21/2015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0F7320-93EE-4EF1-A362-36A6838F23F2}" type="slidenum">
              <a:rPr lang="en-US" smtClean="0"/>
              <a:t>‹#›</a:t>
            </a:fld>
            <a:endParaRPr lang="en-US"/>
          </a:p>
        </p:txBody>
      </p:sp>
    </p:spTree>
    <p:extLst>
      <p:ext uri="{BB962C8B-B14F-4D97-AF65-F5344CB8AC3E}">
        <p14:creationId xmlns:p14="http://schemas.microsoft.com/office/powerpoint/2010/main" val="2587130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86FD9A5-42BF-4FB8-B122-8045CBA0BEC2}" type="datetimeFigureOut">
              <a:rPr lang="en-US" smtClean="0"/>
              <a:t>8/21/2015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0F7320-93EE-4EF1-A362-36A6838F23F2}" type="slidenum">
              <a:rPr lang="en-US" smtClean="0"/>
              <a:t>‹#›</a:t>
            </a:fld>
            <a:endParaRPr lang="en-US"/>
          </a:p>
        </p:txBody>
      </p:sp>
    </p:spTree>
    <p:extLst>
      <p:ext uri="{BB962C8B-B14F-4D97-AF65-F5344CB8AC3E}">
        <p14:creationId xmlns:p14="http://schemas.microsoft.com/office/powerpoint/2010/main" val="1452480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86FD9A5-42BF-4FB8-B122-8045CBA0BEC2}" type="datetimeFigureOut">
              <a:rPr lang="en-US" smtClean="0"/>
              <a:t>8/21/2015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0F7320-93EE-4EF1-A362-36A6838F23F2}" type="slidenum">
              <a:rPr lang="en-US" smtClean="0"/>
              <a:t>‹#›</a:t>
            </a:fld>
            <a:endParaRPr lang="en-US"/>
          </a:p>
        </p:txBody>
      </p:sp>
    </p:spTree>
    <p:extLst>
      <p:ext uri="{BB962C8B-B14F-4D97-AF65-F5344CB8AC3E}">
        <p14:creationId xmlns:p14="http://schemas.microsoft.com/office/powerpoint/2010/main" val="3623705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86FD9A5-42BF-4FB8-B122-8045CBA0BEC2}" type="datetimeFigureOut">
              <a:rPr lang="en-US" smtClean="0"/>
              <a:t>8/21/2015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0F7320-93EE-4EF1-A362-36A6838F23F2}" type="slidenum">
              <a:rPr lang="en-US" smtClean="0"/>
              <a:t>‹#›</a:t>
            </a:fld>
            <a:endParaRPr lang="en-US"/>
          </a:p>
        </p:txBody>
      </p:sp>
    </p:spTree>
    <p:extLst>
      <p:ext uri="{BB962C8B-B14F-4D97-AF65-F5344CB8AC3E}">
        <p14:creationId xmlns:p14="http://schemas.microsoft.com/office/powerpoint/2010/main" val="2780050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86FD9A5-42BF-4FB8-B122-8045CBA0BEC2}" type="datetimeFigureOut">
              <a:rPr lang="en-US" smtClean="0"/>
              <a:t>8/21/2015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0F7320-93EE-4EF1-A362-36A6838F23F2}" type="slidenum">
              <a:rPr lang="en-US" smtClean="0"/>
              <a:t>‹#›</a:t>
            </a:fld>
            <a:endParaRPr lang="en-US"/>
          </a:p>
        </p:txBody>
      </p:sp>
    </p:spTree>
    <p:extLst>
      <p:ext uri="{BB962C8B-B14F-4D97-AF65-F5344CB8AC3E}">
        <p14:creationId xmlns:p14="http://schemas.microsoft.com/office/powerpoint/2010/main" val="4202617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6FD9A5-42BF-4FB8-B122-8045CBA0BEC2}" type="datetimeFigureOut">
              <a:rPr lang="en-US" smtClean="0"/>
              <a:t>8/21/2015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0F7320-93EE-4EF1-A362-36A6838F23F2}" type="slidenum">
              <a:rPr lang="en-US" smtClean="0"/>
              <a:t>‹#›</a:t>
            </a:fld>
            <a:endParaRPr lang="en-US"/>
          </a:p>
        </p:txBody>
      </p:sp>
    </p:spTree>
    <p:extLst>
      <p:ext uri="{BB962C8B-B14F-4D97-AF65-F5344CB8AC3E}">
        <p14:creationId xmlns:p14="http://schemas.microsoft.com/office/powerpoint/2010/main" val="3141746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86FD9A5-42BF-4FB8-B122-8045CBA0BEC2}" type="datetimeFigureOut">
              <a:rPr lang="en-US" smtClean="0"/>
              <a:t>8/21/2015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0F7320-93EE-4EF1-A362-36A6838F23F2}" type="slidenum">
              <a:rPr lang="en-US" smtClean="0"/>
              <a:t>‹#›</a:t>
            </a:fld>
            <a:endParaRPr lang="en-US"/>
          </a:p>
        </p:txBody>
      </p:sp>
    </p:spTree>
    <p:extLst>
      <p:ext uri="{BB962C8B-B14F-4D97-AF65-F5344CB8AC3E}">
        <p14:creationId xmlns:p14="http://schemas.microsoft.com/office/powerpoint/2010/main" val="35436062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86FD9A5-42BF-4FB8-B122-8045CBA0BEC2}" type="datetimeFigureOut">
              <a:rPr lang="en-US" smtClean="0"/>
              <a:t>8/21/2015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0F7320-93EE-4EF1-A362-36A6838F23F2}" type="slidenum">
              <a:rPr lang="en-US" smtClean="0"/>
              <a:t>‹#›</a:t>
            </a:fld>
            <a:endParaRPr lang="en-US"/>
          </a:p>
        </p:txBody>
      </p:sp>
    </p:spTree>
    <p:extLst>
      <p:ext uri="{BB962C8B-B14F-4D97-AF65-F5344CB8AC3E}">
        <p14:creationId xmlns:p14="http://schemas.microsoft.com/office/powerpoint/2010/main" val="41730451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6FD9A5-42BF-4FB8-B122-8045CBA0BEC2}" type="datetimeFigureOut">
              <a:rPr lang="en-US" smtClean="0"/>
              <a:t>8/21/2015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0F7320-93EE-4EF1-A362-36A6838F23F2}" type="slidenum">
              <a:rPr lang="en-US" smtClean="0"/>
              <a:t>‹#›</a:t>
            </a:fld>
            <a:endParaRPr lang="en-US"/>
          </a:p>
        </p:txBody>
      </p:sp>
    </p:spTree>
    <p:extLst>
      <p:ext uri="{BB962C8B-B14F-4D97-AF65-F5344CB8AC3E}">
        <p14:creationId xmlns:p14="http://schemas.microsoft.com/office/powerpoint/2010/main" val="11008012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hyperlink" Target="http://github.com/itseez/opencv"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cmake.org/cmake/resources/software.html" TargetMode="External"/><Relationship Id="rId2" Type="http://schemas.openxmlformats.org/officeDocument/2006/relationships/hyperlink" Target="https://www.microsoft.com/visualstudio/en-us" TargetMode="External"/><Relationship Id="rId1" Type="http://schemas.openxmlformats.org/officeDocument/2006/relationships/slideLayout" Target="../slideLayouts/slideLayout2.xml"/><Relationship Id="rId5" Type="http://schemas.openxmlformats.org/officeDocument/2006/relationships/hyperlink" Target="http://sourceforge.net/projects/opencvlibrary/files/opencv-win/" TargetMode="External"/><Relationship Id="rId4" Type="http://schemas.openxmlformats.org/officeDocument/2006/relationships/hyperlink" Target="http://code.google.com/p/tortoisegit/wiki/Download"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developer.nvidia.com/cuda-downloads" TargetMode="External"/><Relationship Id="rId13" Type="http://schemas.openxmlformats.org/officeDocument/2006/relationships/hyperlink" Target="http://sphinx.pocoo.org/" TargetMode="External"/><Relationship Id="rId3" Type="http://schemas.openxmlformats.org/officeDocument/2006/relationships/hyperlink" Target="http://numpy.scipy.org/" TargetMode="External"/><Relationship Id="rId7" Type="http://schemas.openxmlformats.org/officeDocument/2006/relationships/hyperlink" Target="http://eigen.tuxfamily.org/index.php?title=Main_Page#Download" TargetMode="External"/><Relationship Id="rId12" Type="http://schemas.openxmlformats.org/officeDocument/2006/relationships/hyperlink" Target="https://secure.wikimedia.org/wikipedia/en/wiki/TeX" TargetMode="External"/><Relationship Id="rId2" Type="http://schemas.openxmlformats.org/officeDocument/2006/relationships/hyperlink" Target="http://www.python.org/downloads/" TargetMode="External"/><Relationship Id="rId1" Type="http://schemas.openxmlformats.org/officeDocument/2006/relationships/slideLayout" Target="../slideLayouts/slideLayout2.xml"/><Relationship Id="rId6" Type="http://schemas.openxmlformats.org/officeDocument/2006/relationships/hyperlink" Target="http://qt.nokia.com/downloads" TargetMode="External"/><Relationship Id="rId11" Type="http://schemas.openxmlformats.org/officeDocument/2006/relationships/hyperlink" Target="http://miktex.org/2.9/setup" TargetMode="External"/><Relationship Id="rId5" Type="http://schemas.openxmlformats.org/officeDocument/2006/relationships/hyperlink" Target="http://software.intel.com/en-us/articles/intel-ipp/" TargetMode="External"/><Relationship Id="rId10" Type="http://schemas.openxmlformats.org/officeDocument/2006/relationships/hyperlink" Target="http://www.openni.org/" TargetMode="External"/><Relationship Id="rId4" Type="http://schemas.openxmlformats.org/officeDocument/2006/relationships/hyperlink" Target="http://threadingbuildingblocks.org/file.php?fid=77" TargetMode="External"/><Relationship Id="rId9" Type="http://schemas.openxmlformats.org/officeDocument/2006/relationships/hyperlink" Target="http://www.openexr.com/downloads.html" TargetMode="External"/><Relationship Id="rId14" Type="http://schemas.openxmlformats.org/officeDocument/2006/relationships/hyperlink" Target="http://docs.opencv.org/doc/tutorials/introduction/windows_install/windows_install.html#hereinstallsphinx"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wmf"/></Relationships>
</file>

<file path=ppt/slides/_rels/slide17.xml.rels><?xml version="1.0" encoding="UTF-8" standalone="yes"?>
<Relationships xmlns="http://schemas.openxmlformats.org/package/2006/relationships"><Relationship Id="rId3" Type="http://schemas.openxmlformats.org/officeDocument/2006/relationships/hyperlink" Target="http://docs.opencv.org/modules/imgproc/doc/filtering.html" TargetMode="External"/><Relationship Id="rId2" Type="http://schemas.openxmlformats.org/officeDocument/2006/relationships/hyperlink" Target="http://docs.opencv.org/modules/imgproc/doc/imgproc.html" TargetMode="External"/><Relationship Id="rId1" Type="http://schemas.openxmlformats.org/officeDocument/2006/relationships/slideLayout" Target="../slideLayouts/slideLayout2.xml"/><Relationship Id="rId6" Type="http://schemas.openxmlformats.org/officeDocument/2006/relationships/hyperlink" Target="http://docs.opencv.org/modules/imgproc/doc/feature_detection.html" TargetMode="External"/><Relationship Id="rId5" Type="http://schemas.openxmlformats.org/officeDocument/2006/relationships/hyperlink" Target="http://docs.opencv.org/modules/imgproc/doc/histograms.html" TargetMode="External"/><Relationship Id="rId4" Type="http://schemas.openxmlformats.org/officeDocument/2006/relationships/hyperlink" Target="http://docs.opencv.org/modules/imgproc/doc/geometric_transformations.html" TargetMode="Externa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2.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docs.opencv.org/doc/tutorials/introduction/linux_install/linux_install.html#linux-installation" TargetMode="External"/><Relationship Id="rId2" Type="http://schemas.openxmlformats.org/officeDocument/2006/relationships/hyperlink" Target="http://docs.opencv.org/doc/tutorials/introduction/windows_install/windows_install.html" TargetMode="External"/><Relationship Id="rId1" Type="http://schemas.openxmlformats.org/officeDocument/2006/relationships/slideLayout" Target="../slideLayouts/slideLayout2.xml"/><Relationship Id="rId6" Type="http://schemas.openxmlformats.org/officeDocument/2006/relationships/hyperlink" Target="http://blogs.wcode.org/2014/10/howto-install-build-and-use-opencv-macosx-10-10/" TargetMode="External"/><Relationship Id="rId5" Type="http://schemas.openxmlformats.org/officeDocument/2006/relationships/hyperlink" Target="http://docs.opencv.org/doc/tutorials/introduction/linux_eclipse/linux_eclipse.html#using-opencv-with-eclipse-plugin-cdt" TargetMode="External"/><Relationship Id="rId4" Type="http://schemas.openxmlformats.org/officeDocument/2006/relationships/hyperlink" Target="#using-opencv-with-eclipse-plugin-cdt"/></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https://github.com/jxr041100/OpenCV_UCSD_WORKSHOP/"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666081"/>
            <a:ext cx="9144000" cy="843881"/>
          </a:xfrm>
        </p:spPr>
        <p:txBody>
          <a:bodyPr/>
          <a:lstStyle/>
          <a:p>
            <a:r>
              <a:rPr lang="en-US" sz="4800" dirty="0" smtClean="0"/>
              <a:t>Lecture 1: Introduction to </a:t>
            </a:r>
            <a:r>
              <a:rPr lang="en-US" sz="4800" dirty="0" err="1" smtClean="0"/>
              <a:t>OpenCV</a:t>
            </a:r>
            <a:endParaRPr lang="en-US" dirty="0"/>
          </a:p>
        </p:txBody>
      </p:sp>
      <p:sp>
        <p:nvSpPr>
          <p:cNvPr id="3" name="Subtitle 2"/>
          <p:cNvSpPr>
            <a:spLocks noGrp="1"/>
          </p:cNvSpPr>
          <p:nvPr>
            <p:ph type="subTitle" idx="1"/>
          </p:nvPr>
        </p:nvSpPr>
        <p:spPr>
          <a:xfrm>
            <a:off x="1524000" y="3602038"/>
            <a:ext cx="9144000" cy="1113181"/>
          </a:xfrm>
        </p:spPr>
        <p:txBody>
          <a:bodyPr/>
          <a:lstStyle/>
          <a:p>
            <a:r>
              <a:rPr lang="en-US" dirty="0" smtClean="0"/>
              <a:t>Instructor: Jianfeng(Jeff) Ren</a:t>
            </a:r>
          </a:p>
          <a:p>
            <a:r>
              <a:rPr lang="en-US" dirty="0" smtClean="0"/>
              <a:t>Qualcomm Multimedia R&amp;D </a:t>
            </a:r>
            <a:endParaRPr lang="en-US" dirty="0"/>
          </a:p>
        </p:txBody>
      </p:sp>
    </p:spTree>
    <p:extLst>
      <p:ext uri="{BB962C8B-B14F-4D97-AF65-F5344CB8AC3E}">
        <p14:creationId xmlns:p14="http://schemas.microsoft.com/office/powerpoint/2010/main" val="22626489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OpenCV</a:t>
            </a:r>
            <a:r>
              <a:rPr lang="en-US" dirty="0" smtClean="0"/>
              <a:t> Applications</a:t>
            </a:r>
            <a:endParaRPr lang="en-US" dirty="0"/>
          </a:p>
        </p:txBody>
      </p:sp>
      <p:sp>
        <p:nvSpPr>
          <p:cNvPr id="3" name="Content Placeholder 2"/>
          <p:cNvSpPr>
            <a:spLocks noGrp="1"/>
          </p:cNvSpPr>
          <p:nvPr>
            <p:ph idx="1"/>
          </p:nvPr>
        </p:nvSpPr>
        <p:spPr/>
        <p:txBody>
          <a:bodyPr/>
          <a:lstStyle/>
          <a:p>
            <a:r>
              <a:rPr lang="en-US" dirty="0" smtClean="0"/>
              <a:t>IP Camera Surveillance;</a:t>
            </a:r>
          </a:p>
          <a:p>
            <a:r>
              <a:rPr lang="en-US" dirty="0" smtClean="0"/>
              <a:t>Advanced Driver Assist System;</a:t>
            </a:r>
          </a:p>
          <a:p>
            <a:r>
              <a:rPr lang="en-US" dirty="0" smtClean="0"/>
              <a:t>Drone;</a:t>
            </a:r>
          </a:p>
          <a:p>
            <a:r>
              <a:rPr lang="en-US" dirty="0" smtClean="0"/>
              <a:t>Robotics;</a:t>
            </a:r>
          </a:p>
          <a:p>
            <a:r>
              <a:rPr lang="en-US" dirty="0" smtClean="0"/>
              <a:t>Action Camera; </a:t>
            </a:r>
          </a:p>
          <a:p>
            <a:r>
              <a:rPr lang="en-US" dirty="0" smtClean="0"/>
              <a:t>Digital Wearables;</a:t>
            </a:r>
          </a:p>
          <a:p>
            <a:endParaRPr lang="en-US" dirty="0" smtClean="0"/>
          </a:p>
        </p:txBody>
      </p:sp>
    </p:spTree>
    <p:extLst>
      <p:ext uri="{BB962C8B-B14F-4D97-AF65-F5344CB8AC3E}">
        <p14:creationId xmlns:p14="http://schemas.microsoft.com/office/powerpoint/2010/main" val="20298935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penCV GSOC 201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8304" y="153547"/>
            <a:ext cx="11762342" cy="6616317"/>
          </a:xfrm>
          <a:prstGeom prst="rect">
            <a:avLst/>
          </a:prstGeom>
        </p:spPr>
      </p:pic>
    </p:spTree>
    <p:extLst>
      <p:ext uri="{BB962C8B-B14F-4D97-AF65-F5344CB8AC3E}">
        <p14:creationId xmlns:p14="http://schemas.microsoft.com/office/powerpoint/2010/main" val="380058939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1669450" y="186976"/>
            <a:ext cx="8826900" cy="1010099"/>
          </a:xfrm>
          <a:prstGeom prst="rect">
            <a:avLst/>
          </a:prstGeom>
          <a:noFill/>
          <a:ln>
            <a:noFill/>
          </a:ln>
        </p:spPr>
        <p:txBody>
          <a:bodyPr vert="horz" lIns="82275" tIns="41125" rIns="82275" bIns="41125" rtlCol="0" anchor="ctr" anchorCtr="0">
            <a:noAutofit/>
          </a:bodyPr>
          <a:lstStyle/>
          <a:p>
            <a:pPr algn="ctr">
              <a:spcBef>
                <a:spcPts val="0"/>
              </a:spcBef>
              <a:buSzPct val="25000"/>
            </a:pPr>
            <a:r>
              <a:rPr lang="en-US" sz="3600" dirty="0" smtClean="0">
                <a:latin typeface="Verdana"/>
                <a:ea typeface="Verdana"/>
                <a:cs typeface="Verdana"/>
                <a:sym typeface="Verdana"/>
              </a:rPr>
              <a:t> </a:t>
            </a:r>
            <a:r>
              <a:rPr lang="en" sz="3600" dirty="0">
                <a:latin typeface="Verdana"/>
                <a:ea typeface="Verdana"/>
                <a:cs typeface="Verdana"/>
                <a:sym typeface="Verdana"/>
              </a:rPr>
              <a:t>The easiest way to start with OpenCV</a:t>
            </a:r>
          </a:p>
        </p:txBody>
      </p:sp>
      <p:sp>
        <p:nvSpPr>
          <p:cNvPr id="101" name="Shape 101"/>
          <p:cNvSpPr txBox="1">
            <a:spLocks noGrp="1"/>
          </p:cNvSpPr>
          <p:nvPr>
            <p:ph type="body" idx="1"/>
          </p:nvPr>
        </p:nvSpPr>
        <p:spPr>
          <a:xfrm>
            <a:off x="1896550" y="1242409"/>
            <a:ext cx="8599800" cy="1454699"/>
          </a:xfrm>
          <a:prstGeom prst="rect">
            <a:avLst/>
          </a:prstGeom>
          <a:noFill/>
          <a:ln>
            <a:noFill/>
          </a:ln>
        </p:spPr>
        <p:txBody>
          <a:bodyPr vert="horz" lIns="82275" tIns="41125" rIns="82275" bIns="41125" rtlCol="0" anchor="t" anchorCtr="0">
            <a:noAutofit/>
          </a:bodyPr>
          <a:lstStyle/>
          <a:p>
            <a:pPr marL="457200" indent="-381000">
              <a:spcBef>
                <a:spcPts val="600"/>
              </a:spcBef>
              <a:buClr>
                <a:schemeClr val="dk1"/>
              </a:buClr>
              <a:buSzPct val="100000"/>
              <a:buFont typeface="Verdana"/>
              <a:buChar char="•"/>
            </a:pPr>
            <a:r>
              <a:rPr lang="en" sz="2400" dirty="0">
                <a:solidFill>
                  <a:schemeClr val="dk1"/>
                </a:solidFill>
              </a:rPr>
              <a:t>clone </a:t>
            </a:r>
            <a:r>
              <a:rPr lang="en" sz="2400" u="sng" dirty="0">
                <a:solidFill>
                  <a:schemeClr val="hlink"/>
                </a:solidFill>
                <a:hlinkClick r:id="rId3"/>
              </a:rPr>
              <a:t>http://github.com/itseez/opencv</a:t>
            </a:r>
            <a:r>
              <a:rPr lang="en" sz="2400" dirty="0">
                <a:solidFill>
                  <a:schemeClr val="dk1"/>
                </a:solidFill>
              </a:rPr>
              <a:t> &amp; opencv_contrib</a:t>
            </a:r>
          </a:p>
          <a:p>
            <a:pPr marL="457200" indent="-381000">
              <a:spcBef>
                <a:spcPts val="600"/>
              </a:spcBef>
              <a:buClr>
                <a:schemeClr val="dk1"/>
              </a:buClr>
              <a:buSzPct val="100000"/>
              <a:buFont typeface="Verdana"/>
              <a:buChar char="•"/>
            </a:pPr>
            <a:r>
              <a:rPr lang="en" sz="2400" dirty="0">
                <a:solidFill>
                  <a:schemeClr val="dk1"/>
                </a:solidFill>
              </a:rPr>
              <a:t>build it; do </a:t>
            </a:r>
            <a:r>
              <a:rPr lang="en" sz="2400" b="1" dirty="0">
                <a:solidFill>
                  <a:schemeClr val="dk1"/>
                </a:solidFill>
              </a:rPr>
              <a:t>not</a:t>
            </a:r>
            <a:r>
              <a:rPr lang="en" sz="2400" dirty="0">
                <a:solidFill>
                  <a:schemeClr val="dk1"/>
                </a:solidFill>
              </a:rPr>
              <a:t> install it!</a:t>
            </a:r>
          </a:p>
          <a:p>
            <a:pPr marL="457200" indent="-381000">
              <a:spcBef>
                <a:spcPts val="600"/>
              </a:spcBef>
              <a:buClr>
                <a:schemeClr val="dk1"/>
              </a:buClr>
              <a:buSzPct val="100000"/>
              <a:buFont typeface="Verdana"/>
              <a:buChar char="•"/>
            </a:pPr>
            <a:r>
              <a:rPr lang="en" sz="2400" dirty="0">
                <a:solidFill>
                  <a:schemeClr val="dk1"/>
                </a:solidFill>
              </a:rPr>
              <a:t>use the following CMake file for you sample</a:t>
            </a:r>
          </a:p>
        </p:txBody>
      </p:sp>
      <p:sp>
        <p:nvSpPr>
          <p:cNvPr id="102" name="Shape 102"/>
          <p:cNvSpPr txBox="1"/>
          <p:nvPr/>
        </p:nvSpPr>
        <p:spPr>
          <a:xfrm>
            <a:off x="1911851" y="2739292"/>
            <a:ext cx="8342099" cy="2433899"/>
          </a:xfrm>
          <a:prstGeom prst="rect">
            <a:avLst/>
          </a:prstGeom>
          <a:solidFill>
            <a:schemeClr val="lt2"/>
          </a:solidFill>
          <a:ln w="9525" cap="flat" cmpd="sng">
            <a:solidFill>
              <a:srgbClr val="CCCCCC"/>
            </a:solidFill>
            <a:prstDash val="solid"/>
            <a:round/>
            <a:headEnd type="none" w="med" len="med"/>
            <a:tailEnd type="none" w="med" len="med"/>
          </a:ln>
        </p:spPr>
        <p:txBody>
          <a:bodyPr lIns="91425" tIns="91425" rIns="91425" bIns="91425" anchor="t" anchorCtr="0">
            <a:noAutofit/>
          </a:bodyPr>
          <a:lstStyle/>
          <a:p>
            <a:r>
              <a:rPr lang="en" b="1" dirty="0">
                <a:latin typeface="Courier"/>
                <a:ea typeface="Courier New"/>
                <a:cs typeface="Courier"/>
                <a:sym typeface="Courier New"/>
              </a:rPr>
              <a:t>cmake_minimum_required</a:t>
            </a:r>
            <a:r>
              <a:rPr lang="en" dirty="0">
                <a:latin typeface="Courier"/>
                <a:ea typeface="Courier New"/>
                <a:cs typeface="Courier"/>
                <a:sym typeface="Courier New"/>
              </a:rPr>
              <a:t>(VERSION 2.8)</a:t>
            </a:r>
          </a:p>
          <a:p>
            <a:pPr>
              <a:buClr>
                <a:schemeClr val="dk1"/>
              </a:buClr>
              <a:buSzPct val="61111"/>
            </a:pPr>
            <a:r>
              <a:rPr lang="en" b="1" dirty="0">
                <a:latin typeface="Courier"/>
                <a:ea typeface="Courier New"/>
                <a:cs typeface="Courier"/>
                <a:sym typeface="Courier New"/>
              </a:rPr>
              <a:t>project</a:t>
            </a:r>
            <a:r>
              <a:rPr lang="en" dirty="0">
                <a:latin typeface="Courier"/>
                <a:ea typeface="Courier New"/>
                <a:cs typeface="Courier"/>
                <a:sym typeface="Courier New"/>
              </a:rPr>
              <a:t>(myopencv_sample)</a:t>
            </a:r>
          </a:p>
          <a:p>
            <a:r>
              <a:rPr lang="en" b="1" dirty="0">
                <a:latin typeface="Courier"/>
                <a:ea typeface="Courier New"/>
                <a:cs typeface="Courier"/>
                <a:sym typeface="Courier New"/>
              </a:rPr>
              <a:t>find_package</a:t>
            </a:r>
            <a:r>
              <a:rPr lang="en" dirty="0">
                <a:latin typeface="Courier"/>
                <a:ea typeface="Courier New"/>
                <a:cs typeface="Courier"/>
                <a:sym typeface="Courier New"/>
              </a:rPr>
              <a:t>(OpenCV REQUIRED)</a:t>
            </a:r>
          </a:p>
          <a:p>
            <a:pPr>
              <a:buClr>
                <a:schemeClr val="dk1"/>
              </a:buClr>
              <a:buSzPct val="61111"/>
            </a:pPr>
            <a:r>
              <a:rPr lang="en" b="1" dirty="0">
                <a:latin typeface="Courier"/>
                <a:ea typeface="Courier New"/>
                <a:cs typeface="Courier"/>
                <a:sym typeface="Courier New"/>
              </a:rPr>
              <a:t>include_directories</a:t>
            </a:r>
            <a:r>
              <a:rPr lang="en" dirty="0">
                <a:latin typeface="Courier"/>
                <a:ea typeface="Courier New"/>
                <a:cs typeface="Courier"/>
                <a:sym typeface="Courier New"/>
              </a:rPr>
              <a:t>(${OpenCV_INCLUDE_DIRS})</a:t>
            </a:r>
          </a:p>
          <a:p>
            <a:pPr>
              <a:buClr>
                <a:schemeClr val="dk1"/>
              </a:buClr>
              <a:buSzPct val="61111"/>
            </a:pPr>
            <a:r>
              <a:rPr lang="en" b="1" dirty="0">
                <a:latin typeface="Courier"/>
                <a:ea typeface="Courier New"/>
                <a:cs typeface="Courier"/>
                <a:sym typeface="Courier New"/>
              </a:rPr>
              <a:t>set</a:t>
            </a:r>
            <a:r>
              <a:rPr lang="en" dirty="0">
                <a:latin typeface="Courier"/>
                <a:ea typeface="Courier New"/>
                <a:cs typeface="Courier"/>
                <a:sym typeface="Courier New"/>
              </a:rPr>
              <a:t>(the_target "myopencv_sample")</a:t>
            </a:r>
          </a:p>
          <a:p>
            <a:r>
              <a:rPr lang="en" b="1" dirty="0">
                <a:latin typeface="Courier"/>
                <a:ea typeface="Courier New"/>
                <a:cs typeface="Courier"/>
                <a:sym typeface="Courier New"/>
              </a:rPr>
              <a:t>add_executable</a:t>
            </a:r>
            <a:r>
              <a:rPr lang="en" dirty="0">
                <a:latin typeface="Courier"/>
                <a:ea typeface="Courier New"/>
                <a:cs typeface="Courier"/>
                <a:sym typeface="Courier New"/>
              </a:rPr>
              <a:t>(${the_target} main.cpp) # add other .cpp</a:t>
            </a:r>
          </a:p>
          <a:p>
            <a:pPr>
              <a:buClr>
                <a:schemeClr val="dk1"/>
              </a:buClr>
              <a:buSzPct val="61111"/>
            </a:pPr>
            <a:r>
              <a:rPr lang="en" dirty="0">
                <a:latin typeface="Courier"/>
                <a:ea typeface="Courier New"/>
                <a:cs typeface="Courier"/>
                <a:sym typeface="Courier New"/>
              </a:rPr>
              <a:t>                                       # and .h files here</a:t>
            </a:r>
          </a:p>
          <a:p>
            <a:pPr>
              <a:buClr>
                <a:schemeClr val="dk1"/>
              </a:buClr>
              <a:buSzPct val="61111"/>
            </a:pPr>
            <a:r>
              <a:rPr lang="en" b="1" dirty="0">
                <a:latin typeface="Courier"/>
                <a:ea typeface="Courier New"/>
                <a:cs typeface="Courier"/>
                <a:sym typeface="Courier New"/>
              </a:rPr>
              <a:t>target_link_libraries</a:t>
            </a:r>
            <a:r>
              <a:rPr lang="en" dirty="0">
                <a:latin typeface="Courier"/>
                <a:ea typeface="Courier New"/>
                <a:cs typeface="Courier"/>
                <a:sym typeface="Courier New"/>
              </a:rPr>
              <a:t>(${the_target} ${OpenCV_LIBS})</a:t>
            </a:r>
          </a:p>
          <a:p>
            <a:endParaRPr dirty="0">
              <a:latin typeface="Courier"/>
              <a:ea typeface="Courier New"/>
              <a:cs typeface="Courier"/>
              <a:sym typeface="Courier New"/>
            </a:endParaRPr>
          </a:p>
        </p:txBody>
      </p:sp>
      <p:sp>
        <p:nvSpPr>
          <p:cNvPr id="103" name="Shape 103"/>
          <p:cNvSpPr txBox="1">
            <a:spLocks noGrp="1"/>
          </p:cNvSpPr>
          <p:nvPr>
            <p:ph type="body" idx="4294967295"/>
          </p:nvPr>
        </p:nvSpPr>
        <p:spPr>
          <a:xfrm>
            <a:off x="1896550" y="5198221"/>
            <a:ext cx="8599800" cy="1066199"/>
          </a:xfrm>
          <a:prstGeom prst="rect">
            <a:avLst/>
          </a:prstGeom>
          <a:noFill/>
          <a:ln>
            <a:noFill/>
          </a:ln>
        </p:spPr>
        <p:txBody>
          <a:bodyPr vert="horz" lIns="82275" tIns="41125" rIns="82275" bIns="41125" rtlCol="0" anchor="t" anchorCtr="0">
            <a:noAutofit/>
          </a:bodyPr>
          <a:lstStyle/>
          <a:p>
            <a:pPr marL="457200" indent="-381000">
              <a:spcBef>
                <a:spcPts val="600"/>
              </a:spcBef>
              <a:buClr>
                <a:schemeClr val="dk1"/>
              </a:buClr>
              <a:buSzPct val="100000"/>
              <a:buFont typeface="Verdana"/>
              <a:buChar char="•"/>
            </a:pPr>
            <a:r>
              <a:rPr lang="en" sz="2400" dirty="0">
                <a:solidFill>
                  <a:schemeClr val="dk1"/>
                </a:solidFill>
              </a:rPr>
              <a:t>locate OpenCVConfig.cmake when cmake complains</a:t>
            </a:r>
          </a:p>
          <a:p>
            <a:pPr marL="457200" indent="-381000">
              <a:spcBef>
                <a:spcPts val="600"/>
              </a:spcBef>
              <a:buClr>
                <a:schemeClr val="dk1"/>
              </a:buClr>
              <a:buSzPct val="100000"/>
              <a:buFont typeface="Verdana"/>
              <a:buChar char="•"/>
            </a:pPr>
            <a:r>
              <a:rPr lang="en" sz="2400" dirty="0">
                <a:solidFill>
                  <a:schemeClr val="dk1"/>
                </a:solidFill>
              </a:rPr>
              <a:t>you are good to go!</a:t>
            </a:r>
          </a:p>
        </p:txBody>
      </p:sp>
    </p:spTree>
    <p:extLst>
      <p:ext uri="{BB962C8B-B14F-4D97-AF65-F5344CB8AC3E}">
        <p14:creationId xmlns:p14="http://schemas.microsoft.com/office/powerpoint/2010/main" val="1469136841"/>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required to be installed </a:t>
            </a:r>
            <a:endParaRPr lang="en-US" dirty="0"/>
          </a:p>
        </p:txBody>
      </p:sp>
      <p:sp>
        <p:nvSpPr>
          <p:cNvPr id="3" name="Content Placeholder 2"/>
          <p:cNvSpPr>
            <a:spLocks noGrp="1"/>
          </p:cNvSpPr>
          <p:nvPr>
            <p:ph idx="1"/>
          </p:nvPr>
        </p:nvSpPr>
        <p:spPr/>
        <p:txBody>
          <a:bodyPr/>
          <a:lstStyle/>
          <a:p>
            <a:pPr lvl="0"/>
            <a:r>
              <a:rPr lang="en-US" dirty="0"/>
              <a:t>An IDE of choice (preferably), or just a CC++ compiler that will actually make the binary files. Here we will use the </a:t>
            </a:r>
            <a:r>
              <a:rPr lang="en-US" dirty="0">
                <a:hlinkClick r:id="rId2"/>
              </a:rPr>
              <a:t>Microsoft Visual Studio</a:t>
            </a:r>
            <a:r>
              <a:rPr lang="en-US" dirty="0"/>
              <a:t>. However, you can use any other IDE that has a valid CC++ compiler. </a:t>
            </a:r>
          </a:p>
          <a:p>
            <a:pPr lvl="0"/>
            <a:r>
              <a:rPr lang="en-US" dirty="0" err="1">
                <a:hlinkClick r:id="rId3"/>
              </a:rPr>
              <a:t>CMake</a:t>
            </a:r>
            <a:r>
              <a:rPr lang="en-US" dirty="0"/>
              <a:t>, which is a neat tool to make the project files (for your chosen IDE) from the </a:t>
            </a:r>
            <a:r>
              <a:rPr lang="en-US" dirty="0" err="1"/>
              <a:t>OpenCV</a:t>
            </a:r>
            <a:r>
              <a:rPr lang="en-US" dirty="0"/>
              <a:t> source files. It will also allow an easy configuration of the </a:t>
            </a:r>
            <a:r>
              <a:rPr lang="en-US" dirty="0" err="1"/>
              <a:t>OpenCV</a:t>
            </a:r>
            <a:r>
              <a:rPr lang="en-US" dirty="0"/>
              <a:t> build files, in order to make binary files that fits exactly to your needs. </a:t>
            </a:r>
          </a:p>
          <a:p>
            <a:pPr lvl="0"/>
            <a:r>
              <a:rPr lang="en-US" dirty="0" err="1"/>
              <a:t>Git</a:t>
            </a:r>
            <a:r>
              <a:rPr lang="en-US" dirty="0"/>
              <a:t> to acquire the </a:t>
            </a:r>
            <a:r>
              <a:rPr lang="en-US" dirty="0" err="1"/>
              <a:t>OpenCV</a:t>
            </a:r>
            <a:r>
              <a:rPr lang="en-US" dirty="0"/>
              <a:t> source files. A good tool for this is </a:t>
            </a:r>
            <a:r>
              <a:rPr lang="en-US" dirty="0" err="1">
                <a:hlinkClick r:id="rId4"/>
              </a:rPr>
              <a:t>TortoiseGit</a:t>
            </a:r>
            <a:r>
              <a:rPr lang="en-US" dirty="0"/>
              <a:t>. Alternatively, you can just download an archived version of the source files from our </a:t>
            </a:r>
            <a:r>
              <a:rPr lang="en-US" dirty="0">
                <a:hlinkClick r:id="rId5"/>
              </a:rPr>
              <a:t>page on </a:t>
            </a:r>
            <a:r>
              <a:rPr lang="en-US" dirty="0" err="1">
                <a:hlinkClick r:id="rId5"/>
              </a:rPr>
              <a:t>Sourceforge</a:t>
            </a:r>
            <a:r>
              <a:rPr lang="en-US" dirty="0"/>
              <a:t> </a:t>
            </a:r>
          </a:p>
          <a:p>
            <a:endParaRPr lang="en-US" dirty="0"/>
          </a:p>
        </p:txBody>
      </p:sp>
    </p:spTree>
    <p:extLst>
      <p:ext uri="{BB962C8B-B14F-4D97-AF65-F5344CB8AC3E}">
        <p14:creationId xmlns:p14="http://schemas.microsoft.com/office/powerpoint/2010/main" val="18750244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Third-party Libs required</a:t>
            </a:r>
            <a:endParaRPr lang="en-US" dirty="0"/>
          </a:p>
        </p:txBody>
      </p:sp>
      <p:sp>
        <p:nvSpPr>
          <p:cNvPr id="3" name="Content Placeholder 2"/>
          <p:cNvSpPr>
            <a:spLocks noGrp="1"/>
          </p:cNvSpPr>
          <p:nvPr>
            <p:ph idx="1"/>
          </p:nvPr>
        </p:nvSpPr>
        <p:spPr/>
        <p:txBody>
          <a:bodyPr>
            <a:normAutofit fontScale="47500" lnSpcReduction="20000"/>
          </a:bodyPr>
          <a:lstStyle/>
          <a:p>
            <a:pPr lvl="0"/>
            <a:r>
              <a:rPr lang="en-US" dirty="0"/>
              <a:t>The </a:t>
            </a:r>
            <a:r>
              <a:rPr lang="en-US" dirty="0">
                <a:hlinkClick r:id="rId2"/>
              </a:rPr>
              <a:t>Python libraries</a:t>
            </a:r>
            <a:r>
              <a:rPr lang="en-US" dirty="0"/>
              <a:t> are required to build the </a:t>
            </a:r>
            <a:r>
              <a:rPr lang="en-US" i="1" dirty="0"/>
              <a:t>Python interface</a:t>
            </a:r>
            <a:r>
              <a:rPr lang="en-US" dirty="0"/>
              <a:t> of </a:t>
            </a:r>
            <a:r>
              <a:rPr lang="en-US" dirty="0" err="1"/>
              <a:t>OpenCV</a:t>
            </a:r>
            <a:r>
              <a:rPr lang="en-US" dirty="0"/>
              <a:t>. For now use the version 2.7.</a:t>
            </a:r>
            <a:r>
              <a:rPr lang="en-US" i="1" dirty="0"/>
              <a:t>x</a:t>
            </a:r>
            <a:r>
              <a:rPr lang="en-US" dirty="0"/>
              <a:t>. This is also a must if you want to build the </a:t>
            </a:r>
            <a:r>
              <a:rPr lang="en-US" i="1" dirty="0" err="1"/>
              <a:t>OpenCV</a:t>
            </a:r>
            <a:r>
              <a:rPr lang="en-US" i="1" dirty="0"/>
              <a:t> documentation</a:t>
            </a:r>
            <a:r>
              <a:rPr lang="en-US" dirty="0"/>
              <a:t>. </a:t>
            </a:r>
          </a:p>
          <a:p>
            <a:pPr lvl="0"/>
            <a:r>
              <a:rPr lang="en-US" dirty="0" err="1">
                <a:hlinkClick r:id="rId3"/>
              </a:rPr>
              <a:t>Numpy</a:t>
            </a:r>
            <a:r>
              <a:rPr lang="en-US" dirty="0"/>
              <a:t> is a scientific computing package for Python. Required for the </a:t>
            </a:r>
            <a:r>
              <a:rPr lang="en-US" i="1" dirty="0"/>
              <a:t>Python interface</a:t>
            </a:r>
            <a:r>
              <a:rPr lang="en-US" dirty="0"/>
              <a:t>. </a:t>
            </a:r>
          </a:p>
          <a:p>
            <a:pPr lvl="0"/>
            <a:r>
              <a:rPr lang="en-US" dirty="0">
                <a:hlinkClick r:id="rId4"/>
              </a:rPr>
              <a:t>Intel © Threading Building Blocks (</a:t>
            </a:r>
            <a:r>
              <a:rPr lang="en-US" i="1" dirty="0">
                <a:hlinkClick r:id="rId4"/>
              </a:rPr>
              <a:t>TBB</a:t>
            </a:r>
            <a:r>
              <a:rPr lang="en-US" dirty="0">
                <a:hlinkClick r:id="rId4"/>
              </a:rPr>
              <a:t>)</a:t>
            </a:r>
            <a:r>
              <a:rPr lang="en-US" dirty="0"/>
              <a:t> is used inside </a:t>
            </a:r>
            <a:r>
              <a:rPr lang="en-US" dirty="0" err="1"/>
              <a:t>OpenCV</a:t>
            </a:r>
            <a:r>
              <a:rPr lang="en-US" dirty="0"/>
              <a:t> for parallel code snippets. Using this will make sure that the </a:t>
            </a:r>
            <a:r>
              <a:rPr lang="en-US" dirty="0" err="1"/>
              <a:t>OpenCV</a:t>
            </a:r>
            <a:r>
              <a:rPr lang="en-US" dirty="0"/>
              <a:t> library will take advantage of all the cores you have in your systems CPU. </a:t>
            </a:r>
          </a:p>
          <a:p>
            <a:pPr lvl="0"/>
            <a:r>
              <a:rPr lang="en-US" dirty="0">
                <a:hlinkClick r:id="rId5"/>
              </a:rPr>
              <a:t>Intel © Integrated Performance Primitives (</a:t>
            </a:r>
            <a:r>
              <a:rPr lang="en-US" i="1" dirty="0">
                <a:hlinkClick r:id="rId5"/>
              </a:rPr>
              <a:t>IPP</a:t>
            </a:r>
            <a:r>
              <a:rPr lang="en-US" dirty="0">
                <a:hlinkClick r:id="rId5"/>
              </a:rPr>
              <a:t>)</a:t>
            </a:r>
            <a:r>
              <a:rPr lang="en-US" dirty="0"/>
              <a:t> may be used to improve the performance of color conversion, </a:t>
            </a:r>
            <a:r>
              <a:rPr lang="en-US" dirty="0" err="1"/>
              <a:t>Haar</a:t>
            </a:r>
            <a:r>
              <a:rPr lang="en-US" dirty="0"/>
              <a:t> training and DFT functions of the </a:t>
            </a:r>
            <a:r>
              <a:rPr lang="en-US" dirty="0" err="1"/>
              <a:t>OpenCV</a:t>
            </a:r>
            <a:r>
              <a:rPr lang="en-US" dirty="0"/>
              <a:t> library. Watch out, since this isn’t a free service. </a:t>
            </a:r>
          </a:p>
          <a:p>
            <a:pPr lvl="0"/>
            <a:r>
              <a:rPr lang="en-US" dirty="0" err="1"/>
              <a:t>OpenCV</a:t>
            </a:r>
            <a:r>
              <a:rPr lang="en-US" dirty="0"/>
              <a:t> offers a somewhat fancier and more useful graphical user interface, than the default one by using the </a:t>
            </a:r>
            <a:r>
              <a:rPr lang="en-US" dirty="0" err="1">
                <a:hlinkClick r:id="rId6"/>
              </a:rPr>
              <a:t>Qt</a:t>
            </a:r>
            <a:r>
              <a:rPr lang="en-US" dirty="0">
                <a:hlinkClick r:id="rId6"/>
              </a:rPr>
              <a:t> framework</a:t>
            </a:r>
            <a:r>
              <a:rPr lang="en-US" dirty="0"/>
              <a:t>. For a quick overview of what this has to offer look into the documentations </a:t>
            </a:r>
            <a:r>
              <a:rPr lang="en-US" i="1" dirty="0" err="1"/>
              <a:t>highgui</a:t>
            </a:r>
            <a:r>
              <a:rPr lang="en-US" dirty="0"/>
              <a:t> module, under the </a:t>
            </a:r>
            <a:r>
              <a:rPr lang="en-US" i="1" dirty="0" err="1"/>
              <a:t>Qt</a:t>
            </a:r>
            <a:r>
              <a:rPr lang="en-US" i="1" dirty="0"/>
              <a:t> New Functions</a:t>
            </a:r>
            <a:r>
              <a:rPr lang="en-US" dirty="0"/>
              <a:t> section. Version 4.6 or later of the framework is required. </a:t>
            </a:r>
          </a:p>
          <a:p>
            <a:pPr lvl="0"/>
            <a:r>
              <a:rPr lang="en-US" dirty="0">
                <a:hlinkClick r:id="rId7"/>
              </a:rPr>
              <a:t>Eigen</a:t>
            </a:r>
            <a:r>
              <a:rPr lang="en-US" dirty="0"/>
              <a:t> is a C++ template library for linear algebra. </a:t>
            </a:r>
          </a:p>
          <a:p>
            <a:pPr lvl="0"/>
            <a:r>
              <a:rPr lang="en-US" dirty="0"/>
              <a:t>The latest </a:t>
            </a:r>
            <a:r>
              <a:rPr lang="en-US" dirty="0">
                <a:hlinkClick r:id="rId8"/>
              </a:rPr>
              <a:t>CUDA Toolkit</a:t>
            </a:r>
            <a:r>
              <a:rPr lang="en-US" dirty="0"/>
              <a:t> will allow you to use the power lying inside your GPU. This will drastically improve performance for some algorithms (</a:t>
            </a:r>
            <a:r>
              <a:rPr lang="en-US" dirty="0" err="1"/>
              <a:t>e.g</a:t>
            </a:r>
            <a:r>
              <a:rPr lang="en-US" dirty="0"/>
              <a:t> the HOG descriptor). Getting more and more of our algorithms to work on the GPUs is a constant effort of the </a:t>
            </a:r>
            <a:r>
              <a:rPr lang="en-US" dirty="0" err="1"/>
              <a:t>OpenCV</a:t>
            </a:r>
            <a:r>
              <a:rPr lang="en-US" dirty="0"/>
              <a:t> team. </a:t>
            </a:r>
          </a:p>
          <a:p>
            <a:pPr lvl="0"/>
            <a:r>
              <a:rPr lang="en-US" dirty="0" err="1">
                <a:hlinkClick r:id="rId9"/>
              </a:rPr>
              <a:t>OpenEXR</a:t>
            </a:r>
            <a:r>
              <a:rPr lang="en-US" dirty="0"/>
              <a:t> source files are required for the library to work with this high dynamic range (HDR) image file format. </a:t>
            </a:r>
          </a:p>
          <a:p>
            <a:pPr lvl="0"/>
            <a:r>
              <a:rPr lang="en-US" dirty="0"/>
              <a:t>The </a:t>
            </a:r>
            <a:r>
              <a:rPr lang="en-US" dirty="0" err="1">
                <a:hlinkClick r:id="rId10"/>
              </a:rPr>
              <a:t>OpenNI</a:t>
            </a:r>
            <a:r>
              <a:rPr lang="en-US" dirty="0">
                <a:hlinkClick r:id="rId10"/>
              </a:rPr>
              <a:t> Framework</a:t>
            </a:r>
            <a:r>
              <a:rPr lang="en-US" dirty="0"/>
              <a:t> contains a set of open source APIs that provide support for natural interaction with devices via methods such as voice command recognition, hand gestures and body motion tracking. </a:t>
            </a:r>
          </a:p>
          <a:p>
            <a:pPr lvl="0"/>
            <a:r>
              <a:rPr lang="en-US" dirty="0" err="1">
                <a:hlinkClick r:id="rId11"/>
              </a:rPr>
              <a:t>Miktex</a:t>
            </a:r>
            <a:r>
              <a:rPr lang="en-US" dirty="0"/>
              <a:t> is the best </a:t>
            </a:r>
            <a:r>
              <a:rPr lang="en-US" dirty="0">
                <a:hlinkClick r:id="rId12"/>
              </a:rPr>
              <a:t>TEX</a:t>
            </a:r>
            <a:r>
              <a:rPr lang="en-US" dirty="0"/>
              <a:t> implementation on the Windows OS. It is required to build the </a:t>
            </a:r>
            <a:r>
              <a:rPr lang="en-US" i="1" dirty="0" err="1"/>
              <a:t>OpenCV</a:t>
            </a:r>
            <a:r>
              <a:rPr lang="en-US" i="1" dirty="0"/>
              <a:t> documentation</a:t>
            </a:r>
            <a:r>
              <a:rPr lang="en-US" dirty="0"/>
              <a:t>. </a:t>
            </a:r>
          </a:p>
          <a:p>
            <a:r>
              <a:rPr lang="en-US" dirty="0">
                <a:hlinkClick r:id="rId13"/>
              </a:rPr>
              <a:t>Sphinx</a:t>
            </a:r>
            <a:r>
              <a:rPr lang="en-US" dirty="0"/>
              <a:t> is a python documentation generator and is the tool that will actually create the </a:t>
            </a:r>
            <a:r>
              <a:rPr lang="en-US" i="1" dirty="0" err="1"/>
              <a:t>OpenCV</a:t>
            </a:r>
            <a:r>
              <a:rPr lang="en-US" i="1" dirty="0"/>
              <a:t> documentation</a:t>
            </a:r>
            <a:r>
              <a:rPr lang="en-US" dirty="0"/>
              <a:t>. This on its own requires a couple of tools installed, We will cover this in depth at the </a:t>
            </a:r>
            <a:r>
              <a:rPr lang="en-US" i="1" dirty="0">
                <a:hlinkClick r:id="rId14"/>
              </a:rPr>
              <a:t>How to Install Sphinx</a:t>
            </a:r>
            <a:r>
              <a:rPr lang="en-US" dirty="0"/>
              <a:t> section. </a:t>
            </a:r>
          </a:p>
        </p:txBody>
      </p:sp>
    </p:spTree>
    <p:extLst>
      <p:ext uri="{BB962C8B-B14F-4D97-AF65-F5344CB8AC3E}">
        <p14:creationId xmlns:p14="http://schemas.microsoft.com/office/powerpoint/2010/main" val="6487327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1669450" y="186976"/>
            <a:ext cx="8826900" cy="1010099"/>
          </a:xfrm>
          <a:prstGeom prst="rect">
            <a:avLst/>
          </a:prstGeom>
          <a:noFill/>
          <a:ln>
            <a:noFill/>
          </a:ln>
        </p:spPr>
        <p:txBody>
          <a:bodyPr vert="horz" lIns="82275" tIns="41125" rIns="82275" bIns="41125" rtlCol="0" anchor="ctr" anchorCtr="0">
            <a:noAutofit/>
          </a:bodyPr>
          <a:lstStyle/>
          <a:p>
            <a:pPr algn="ctr">
              <a:spcBef>
                <a:spcPts val="0"/>
              </a:spcBef>
              <a:buSzPct val="25000"/>
            </a:pPr>
            <a:r>
              <a:rPr lang="en" sz="3600" dirty="0" smtClean="0">
                <a:latin typeface="Verdana"/>
                <a:ea typeface="Verdana"/>
                <a:cs typeface="Verdana"/>
                <a:sym typeface="Verdana"/>
              </a:rPr>
              <a:t>The </a:t>
            </a:r>
            <a:r>
              <a:rPr lang="en" sz="3600" dirty="0">
                <a:latin typeface="Verdana"/>
                <a:ea typeface="Verdana"/>
                <a:cs typeface="Verdana"/>
                <a:sym typeface="Verdana"/>
              </a:rPr>
              <a:t>easiest way to start with OpenCV</a:t>
            </a:r>
          </a:p>
        </p:txBody>
      </p:sp>
      <p:sp>
        <p:nvSpPr>
          <p:cNvPr id="101" name="Shape 101"/>
          <p:cNvSpPr txBox="1">
            <a:spLocks noGrp="1"/>
          </p:cNvSpPr>
          <p:nvPr>
            <p:ph type="body" idx="1"/>
          </p:nvPr>
        </p:nvSpPr>
        <p:spPr>
          <a:xfrm>
            <a:off x="1896550" y="1242409"/>
            <a:ext cx="8599800" cy="680562"/>
          </a:xfrm>
          <a:prstGeom prst="rect">
            <a:avLst/>
          </a:prstGeom>
          <a:noFill/>
          <a:ln>
            <a:noFill/>
          </a:ln>
        </p:spPr>
        <p:txBody>
          <a:bodyPr vert="horz" lIns="82275" tIns="41125" rIns="82275" bIns="41125" rtlCol="0" anchor="t" anchorCtr="0">
            <a:noAutofit/>
          </a:bodyPr>
          <a:lstStyle/>
          <a:p>
            <a:pPr marL="76200" indent="0">
              <a:spcBef>
                <a:spcPts val="600"/>
              </a:spcBef>
              <a:buClr>
                <a:schemeClr val="dk1"/>
              </a:buClr>
              <a:buSzPct val="100000"/>
              <a:buNone/>
            </a:pPr>
            <a:r>
              <a:rPr lang="en-US" sz="2400" dirty="0">
                <a:solidFill>
                  <a:schemeClr val="dk1"/>
                </a:solidFill>
              </a:rPr>
              <a:t>typical </a:t>
            </a:r>
            <a:r>
              <a:rPr lang="en-US" sz="2400" dirty="0" err="1">
                <a:solidFill>
                  <a:schemeClr val="dk1"/>
                </a:solidFill>
              </a:rPr>
              <a:t>OpenCV</a:t>
            </a:r>
            <a:r>
              <a:rPr lang="en-US" sz="2400" dirty="0">
                <a:solidFill>
                  <a:schemeClr val="dk1"/>
                </a:solidFill>
              </a:rPr>
              <a:t> sample template</a:t>
            </a:r>
            <a:endParaRPr lang="en" sz="2400" dirty="0">
              <a:solidFill>
                <a:schemeClr val="dk1"/>
              </a:solidFill>
            </a:endParaRPr>
          </a:p>
        </p:txBody>
      </p:sp>
      <p:sp>
        <p:nvSpPr>
          <p:cNvPr id="102" name="Shape 102"/>
          <p:cNvSpPr txBox="1"/>
          <p:nvPr/>
        </p:nvSpPr>
        <p:spPr>
          <a:xfrm>
            <a:off x="1911851" y="1922971"/>
            <a:ext cx="8342099" cy="4676852"/>
          </a:xfrm>
          <a:prstGeom prst="rect">
            <a:avLst/>
          </a:prstGeom>
          <a:solidFill>
            <a:schemeClr val="lt2"/>
          </a:solidFill>
          <a:ln w="9525" cap="flat" cmpd="sng">
            <a:solidFill>
              <a:srgbClr val="CCCCCC"/>
            </a:solidFill>
            <a:prstDash val="solid"/>
            <a:round/>
            <a:headEnd type="none" w="med" len="med"/>
            <a:tailEnd type="none" w="med" len="med"/>
          </a:ln>
        </p:spPr>
        <p:txBody>
          <a:bodyPr lIns="91425" tIns="91425" rIns="91425" bIns="91425" anchor="t" anchorCtr="0">
            <a:noAutofit/>
          </a:bodyPr>
          <a:lstStyle/>
          <a:p>
            <a:r>
              <a:rPr lang="en-US" sz="1600" dirty="0">
                <a:latin typeface="Courier"/>
                <a:ea typeface="Courier New"/>
                <a:cs typeface="Courier"/>
                <a:sym typeface="Courier New"/>
              </a:rPr>
              <a:t>#include “opencv2/</a:t>
            </a:r>
            <a:r>
              <a:rPr lang="en-US" sz="1600" dirty="0" err="1">
                <a:latin typeface="Courier"/>
                <a:ea typeface="Courier New"/>
                <a:cs typeface="Courier"/>
                <a:sym typeface="Courier New"/>
              </a:rPr>
              <a:t>opencv.hpp</a:t>
            </a:r>
            <a:r>
              <a:rPr lang="en-US" sz="1600" dirty="0">
                <a:latin typeface="Courier"/>
                <a:ea typeface="Courier New"/>
                <a:cs typeface="Courier"/>
                <a:sym typeface="Courier New"/>
              </a:rPr>
              <a:t>” </a:t>
            </a:r>
            <a:r>
              <a:rPr lang="en-US" sz="1600" b="1" dirty="0">
                <a:latin typeface="Courier"/>
                <a:ea typeface="Courier New"/>
                <a:cs typeface="Courier"/>
                <a:sym typeface="Courier New"/>
              </a:rPr>
              <a:t>// joint “main” </a:t>
            </a:r>
            <a:r>
              <a:rPr lang="en-US" sz="1600" b="1" dirty="0" err="1">
                <a:latin typeface="Courier"/>
                <a:ea typeface="Courier New"/>
                <a:cs typeface="Courier"/>
                <a:sym typeface="Courier New"/>
              </a:rPr>
              <a:t>opencv</a:t>
            </a:r>
            <a:r>
              <a:rPr lang="en-US" sz="1600" b="1" dirty="0">
                <a:latin typeface="Courier"/>
                <a:ea typeface="Courier New"/>
                <a:cs typeface="Courier"/>
                <a:sym typeface="Courier New"/>
              </a:rPr>
              <a:t> header</a:t>
            </a:r>
          </a:p>
          <a:p>
            <a:r>
              <a:rPr lang="en-US" sz="1600" b="1" dirty="0">
                <a:latin typeface="Courier"/>
                <a:ea typeface="Courier New"/>
                <a:cs typeface="Courier"/>
                <a:sym typeface="Courier New"/>
              </a:rPr>
              <a:t>// include </a:t>
            </a:r>
            <a:r>
              <a:rPr lang="en-US" sz="1600" b="1" dirty="0" err="1">
                <a:latin typeface="Courier"/>
                <a:ea typeface="Courier New"/>
                <a:cs typeface="Courier"/>
                <a:sym typeface="Courier New"/>
              </a:rPr>
              <a:t>opencv_contrib</a:t>
            </a:r>
            <a:r>
              <a:rPr lang="en-US" sz="1600" b="1" dirty="0">
                <a:latin typeface="Courier"/>
                <a:ea typeface="Courier New"/>
                <a:cs typeface="Courier"/>
                <a:sym typeface="Courier New"/>
              </a:rPr>
              <a:t>, </a:t>
            </a:r>
            <a:r>
              <a:rPr lang="en-US" sz="1600" b="1" dirty="0" err="1">
                <a:latin typeface="Courier"/>
                <a:ea typeface="Courier New"/>
                <a:cs typeface="Courier"/>
                <a:sym typeface="Courier New"/>
              </a:rPr>
              <a:t>hal</a:t>
            </a:r>
            <a:r>
              <a:rPr lang="en-US" sz="1600" b="1" dirty="0">
                <a:latin typeface="Courier"/>
                <a:ea typeface="Courier New"/>
                <a:cs typeface="Courier"/>
                <a:sym typeface="Courier New"/>
              </a:rPr>
              <a:t> etc. headers separately …</a:t>
            </a:r>
          </a:p>
          <a:p>
            <a:endParaRPr lang="en-US" sz="1600" dirty="0">
              <a:latin typeface="Courier"/>
              <a:ea typeface="Courier New"/>
              <a:cs typeface="Courier"/>
              <a:sym typeface="Courier New"/>
            </a:endParaRPr>
          </a:p>
          <a:p>
            <a:r>
              <a:rPr lang="en-US" sz="1600" b="1" dirty="0">
                <a:latin typeface="Courier"/>
                <a:ea typeface="Courier New"/>
                <a:cs typeface="Courier"/>
                <a:sym typeface="Courier New"/>
              </a:rPr>
              <a:t>// make code wrist- and eyes-friendly</a:t>
            </a:r>
          </a:p>
          <a:p>
            <a:r>
              <a:rPr lang="en-US" sz="1600" b="1" dirty="0">
                <a:latin typeface="Courier"/>
                <a:ea typeface="Courier New"/>
                <a:cs typeface="Courier"/>
                <a:sym typeface="Courier New"/>
              </a:rPr>
              <a:t>// … or put your code into cv[::</a:t>
            </a:r>
            <a:r>
              <a:rPr lang="en-US" sz="1600" b="1" dirty="0" err="1">
                <a:latin typeface="Courier"/>
                <a:ea typeface="Courier New"/>
                <a:cs typeface="Courier"/>
                <a:sym typeface="Courier New"/>
              </a:rPr>
              <a:t>nested_namespace</a:t>
            </a:r>
            <a:r>
              <a:rPr lang="en-US" sz="1600" b="1" dirty="0">
                <a:latin typeface="Courier"/>
                <a:ea typeface="Courier New"/>
                <a:cs typeface="Courier"/>
                <a:sym typeface="Courier New"/>
              </a:rPr>
              <a:t>] namespace</a:t>
            </a:r>
          </a:p>
          <a:p>
            <a:r>
              <a:rPr lang="en-US" sz="1600" dirty="0">
                <a:latin typeface="Courier"/>
                <a:ea typeface="Courier New"/>
                <a:cs typeface="Courier"/>
                <a:sym typeface="Courier New"/>
              </a:rPr>
              <a:t>using namespace cv;</a:t>
            </a:r>
          </a:p>
          <a:p>
            <a:r>
              <a:rPr lang="en-US" sz="1600" dirty="0">
                <a:latin typeface="Courier"/>
                <a:ea typeface="Courier New"/>
                <a:cs typeface="Courier"/>
                <a:sym typeface="Courier New"/>
              </a:rPr>
              <a:t>using namespace </a:t>
            </a:r>
            <a:r>
              <a:rPr lang="en-US" sz="1600" dirty="0" err="1">
                <a:latin typeface="Courier"/>
                <a:ea typeface="Courier New"/>
                <a:cs typeface="Courier"/>
                <a:sym typeface="Courier New"/>
              </a:rPr>
              <a:t>std</a:t>
            </a:r>
            <a:r>
              <a:rPr lang="en-US" sz="1600" dirty="0">
                <a:latin typeface="Courier"/>
                <a:ea typeface="Courier New"/>
                <a:cs typeface="Courier"/>
                <a:sym typeface="Courier New"/>
              </a:rPr>
              <a:t>;</a:t>
            </a:r>
          </a:p>
          <a:p>
            <a:endParaRPr lang="en-US" sz="1600" dirty="0">
              <a:latin typeface="Courier"/>
              <a:ea typeface="Courier New"/>
              <a:cs typeface="Courier"/>
              <a:sym typeface="Courier New"/>
            </a:endParaRPr>
          </a:p>
          <a:p>
            <a:r>
              <a:rPr lang="en-US" sz="1600" b="1" dirty="0">
                <a:latin typeface="Courier"/>
                <a:ea typeface="Courier New"/>
                <a:cs typeface="Courier"/>
                <a:sym typeface="Courier New"/>
              </a:rPr>
              <a:t>// for most experiments you do not need full-scale GUI app.</a:t>
            </a:r>
          </a:p>
          <a:p>
            <a:r>
              <a:rPr lang="en-US" sz="1600" b="1" dirty="0">
                <a:latin typeface="Courier"/>
                <a:ea typeface="Courier New"/>
                <a:cs typeface="Courier"/>
                <a:sym typeface="Courier New"/>
              </a:rPr>
              <a:t>// just do the things and display results with </a:t>
            </a:r>
            <a:r>
              <a:rPr lang="en-US" sz="1600" b="1" dirty="0" err="1">
                <a:latin typeface="Courier"/>
                <a:ea typeface="Courier New"/>
                <a:cs typeface="Courier"/>
                <a:sym typeface="Courier New"/>
              </a:rPr>
              <a:t>highgui</a:t>
            </a:r>
            <a:r>
              <a:rPr lang="en-US" sz="1600" b="1" dirty="0">
                <a:latin typeface="Courier"/>
                <a:ea typeface="Courier New"/>
                <a:cs typeface="Courier"/>
                <a:sym typeface="Courier New"/>
              </a:rPr>
              <a:t> </a:t>
            </a:r>
          </a:p>
          <a:p>
            <a:r>
              <a:rPr lang="en-US" sz="1600" dirty="0" err="1">
                <a:latin typeface="Courier"/>
                <a:ea typeface="Courier New"/>
                <a:cs typeface="Courier"/>
                <a:sym typeface="Courier New"/>
              </a:rPr>
              <a:t>int</a:t>
            </a:r>
            <a:r>
              <a:rPr lang="en-US" sz="1600" dirty="0">
                <a:latin typeface="Courier"/>
                <a:ea typeface="Courier New"/>
                <a:cs typeface="Courier"/>
                <a:sym typeface="Courier New"/>
              </a:rPr>
              <a:t> main(</a:t>
            </a:r>
            <a:r>
              <a:rPr lang="en-US" sz="1600" dirty="0" err="1">
                <a:latin typeface="Courier"/>
                <a:ea typeface="Courier New"/>
                <a:cs typeface="Courier"/>
                <a:sym typeface="Courier New"/>
              </a:rPr>
              <a:t>int</a:t>
            </a:r>
            <a:r>
              <a:rPr lang="en-US" sz="1600" dirty="0">
                <a:latin typeface="Courier"/>
                <a:ea typeface="Courier New"/>
                <a:cs typeface="Courier"/>
                <a:sym typeface="Courier New"/>
              </a:rPr>
              <a:t> </a:t>
            </a:r>
            <a:r>
              <a:rPr lang="en-US" sz="1600" dirty="0" err="1">
                <a:latin typeface="Courier"/>
                <a:ea typeface="Courier New"/>
                <a:cs typeface="Courier"/>
                <a:sym typeface="Courier New"/>
              </a:rPr>
              <a:t>argc</a:t>
            </a:r>
            <a:r>
              <a:rPr lang="en-US" sz="1600" dirty="0">
                <a:latin typeface="Courier"/>
                <a:ea typeface="Courier New"/>
                <a:cs typeface="Courier"/>
                <a:sym typeface="Courier New"/>
              </a:rPr>
              <a:t>, char** </a:t>
            </a:r>
            <a:r>
              <a:rPr lang="en-US" sz="1600" dirty="0" err="1">
                <a:latin typeface="Courier"/>
                <a:ea typeface="Courier New"/>
                <a:cs typeface="Courier"/>
                <a:sym typeface="Courier New"/>
              </a:rPr>
              <a:t>argv</a:t>
            </a:r>
            <a:r>
              <a:rPr lang="en-US" sz="1600" dirty="0">
                <a:latin typeface="Courier"/>
                <a:ea typeface="Courier New"/>
                <a:cs typeface="Courier"/>
                <a:sym typeface="Courier New"/>
              </a:rPr>
              <a:t>) {</a:t>
            </a:r>
          </a:p>
          <a:p>
            <a:pPr lvl="0"/>
            <a:r>
              <a:rPr lang="en-US" sz="1600" dirty="0">
                <a:latin typeface="Courier"/>
                <a:ea typeface="Courier New"/>
                <a:cs typeface="Courier"/>
                <a:sym typeface="Courier New"/>
              </a:rPr>
              <a:t>    </a:t>
            </a:r>
            <a:r>
              <a:rPr lang="en-US" sz="1600" b="1" dirty="0">
                <a:latin typeface="Courier"/>
                <a:ea typeface="Courier New"/>
                <a:cs typeface="Courier"/>
                <a:sym typeface="Courier New"/>
              </a:rPr>
              <a:t>// </a:t>
            </a:r>
            <a:r>
              <a:rPr lang="en-US" sz="1600" b="1" dirty="0" err="1">
                <a:latin typeface="Courier"/>
                <a:ea typeface="Courier New"/>
                <a:cs typeface="Courier"/>
                <a:sym typeface="Courier New"/>
              </a:rPr>
              <a:t>dst</a:t>
            </a:r>
            <a:r>
              <a:rPr lang="en-US" sz="1600" b="1" dirty="0">
                <a:latin typeface="Courier"/>
                <a:ea typeface="Courier New"/>
                <a:cs typeface="Courier"/>
                <a:sym typeface="Courier New"/>
              </a:rPr>
              <a:t> is created automatically</a:t>
            </a:r>
          </a:p>
          <a:p>
            <a:pPr lvl="0"/>
            <a:r>
              <a:rPr lang="en-US" sz="1600" dirty="0">
                <a:latin typeface="Courier"/>
                <a:ea typeface="Courier New"/>
                <a:cs typeface="Courier"/>
                <a:sym typeface="Courier New"/>
              </a:rPr>
              <a:t>    Mat </a:t>
            </a:r>
            <a:r>
              <a:rPr lang="en-US" sz="1600" dirty="0" err="1">
                <a:latin typeface="Courier"/>
                <a:ea typeface="Courier New"/>
                <a:cs typeface="Courier"/>
                <a:sym typeface="Courier New"/>
              </a:rPr>
              <a:t>src</a:t>
            </a:r>
            <a:r>
              <a:rPr lang="en-US" sz="1600" dirty="0">
                <a:latin typeface="Courier"/>
                <a:ea typeface="Courier New"/>
                <a:cs typeface="Courier"/>
                <a:sym typeface="Courier New"/>
              </a:rPr>
              <a:t> = </a:t>
            </a:r>
            <a:r>
              <a:rPr lang="en-US" sz="1600" dirty="0" err="1">
                <a:latin typeface="Courier"/>
                <a:ea typeface="Courier New"/>
                <a:cs typeface="Courier"/>
                <a:sym typeface="Courier New"/>
              </a:rPr>
              <a:t>imread</a:t>
            </a:r>
            <a:r>
              <a:rPr lang="en-US" sz="1600" dirty="0">
                <a:latin typeface="Courier"/>
                <a:ea typeface="Courier New"/>
                <a:cs typeface="Courier"/>
                <a:sym typeface="Courier New"/>
              </a:rPr>
              <a:t>(</a:t>
            </a:r>
            <a:r>
              <a:rPr lang="en-US" sz="1600" dirty="0" err="1">
                <a:latin typeface="Courier"/>
                <a:ea typeface="Courier New"/>
                <a:cs typeface="Courier"/>
                <a:sym typeface="Courier New"/>
              </a:rPr>
              <a:t>argv</a:t>
            </a:r>
            <a:r>
              <a:rPr lang="en-US" sz="1600" dirty="0">
                <a:latin typeface="Courier"/>
                <a:ea typeface="Courier New"/>
                <a:cs typeface="Courier"/>
                <a:sym typeface="Courier New"/>
              </a:rPr>
              <a:t>[1]), </a:t>
            </a:r>
            <a:r>
              <a:rPr lang="en-US" sz="1600" dirty="0" err="1">
                <a:latin typeface="Courier"/>
                <a:ea typeface="Courier New"/>
                <a:cs typeface="Courier"/>
                <a:sym typeface="Courier New"/>
              </a:rPr>
              <a:t>dst</a:t>
            </a:r>
            <a:r>
              <a:rPr lang="en-US" sz="1600" dirty="0">
                <a:latin typeface="Courier"/>
                <a:ea typeface="Courier New"/>
                <a:cs typeface="Courier"/>
                <a:sym typeface="Courier New"/>
              </a:rPr>
              <a:t>;</a:t>
            </a:r>
          </a:p>
          <a:p>
            <a:r>
              <a:rPr lang="en-US" sz="1600" dirty="0">
                <a:latin typeface="Courier"/>
                <a:ea typeface="Courier New"/>
                <a:cs typeface="Courier"/>
                <a:sym typeface="Courier New"/>
              </a:rPr>
              <a:t>    …</a:t>
            </a:r>
          </a:p>
          <a:p>
            <a:r>
              <a:rPr lang="en-US" sz="1600" dirty="0">
                <a:latin typeface="Courier"/>
                <a:ea typeface="Courier New"/>
                <a:cs typeface="Courier"/>
                <a:sym typeface="Courier New"/>
              </a:rPr>
              <a:t>    </a:t>
            </a:r>
            <a:r>
              <a:rPr lang="en-US" sz="1600" dirty="0" err="1">
                <a:latin typeface="Courier"/>
                <a:ea typeface="Courier New"/>
                <a:cs typeface="Courier"/>
                <a:sym typeface="Courier New"/>
              </a:rPr>
              <a:t>imshow</a:t>
            </a:r>
            <a:r>
              <a:rPr lang="en-US" sz="1600" dirty="0">
                <a:latin typeface="Courier"/>
                <a:ea typeface="Courier New"/>
                <a:cs typeface="Courier"/>
                <a:sym typeface="Courier New"/>
              </a:rPr>
              <a:t>(“test”, </a:t>
            </a:r>
            <a:r>
              <a:rPr lang="en-US" sz="1600" dirty="0" err="1">
                <a:latin typeface="Courier"/>
                <a:ea typeface="Courier New"/>
                <a:cs typeface="Courier"/>
                <a:sym typeface="Courier New"/>
              </a:rPr>
              <a:t>src</a:t>
            </a:r>
            <a:r>
              <a:rPr lang="en-US" sz="1600" dirty="0">
                <a:latin typeface="Courier"/>
                <a:ea typeface="Courier New"/>
                <a:cs typeface="Courier"/>
                <a:sym typeface="Courier New"/>
              </a:rPr>
              <a:t>); </a:t>
            </a:r>
            <a:r>
              <a:rPr lang="en-US" sz="1600" b="1" dirty="0">
                <a:latin typeface="Courier"/>
                <a:ea typeface="Courier New"/>
                <a:cs typeface="Courier"/>
                <a:sym typeface="Courier New"/>
              </a:rPr>
              <a:t>// no need in </a:t>
            </a:r>
            <a:r>
              <a:rPr lang="en-US" sz="1600" b="1" dirty="0" err="1">
                <a:latin typeface="Courier"/>
                <a:ea typeface="Courier New"/>
                <a:cs typeface="Courier"/>
                <a:sym typeface="Courier New"/>
              </a:rPr>
              <a:t>namedWindows</a:t>
            </a:r>
            <a:r>
              <a:rPr lang="en-US" sz="1600" b="1" dirty="0">
                <a:latin typeface="Courier"/>
                <a:ea typeface="Courier New"/>
                <a:cs typeface="Courier"/>
                <a:sym typeface="Courier New"/>
              </a:rPr>
              <a:t>()</a:t>
            </a:r>
          </a:p>
          <a:p>
            <a:r>
              <a:rPr lang="en-US" sz="1600" dirty="0">
                <a:latin typeface="Courier"/>
                <a:ea typeface="Courier New"/>
                <a:cs typeface="Courier"/>
                <a:sym typeface="Courier New"/>
              </a:rPr>
              <a:t>    </a:t>
            </a:r>
            <a:r>
              <a:rPr lang="en-US" sz="1600" dirty="0" err="1">
                <a:latin typeface="Courier"/>
                <a:ea typeface="Courier New"/>
                <a:cs typeface="Courier"/>
                <a:sym typeface="Courier New"/>
              </a:rPr>
              <a:t>waitKey</a:t>
            </a:r>
            <a:r>
              <a:rPr lang="en-US" sz="1600" dirty="0">
                <a:latin typeface="Courier"/>
                <a:ea typeface="Courier New"/>
                <a:cs typeface="Courier"/>
                <a:sym typeface="Courier New"/>
              </a:rPr>
              <a:t>(); </a:t>
            </a:r>
            <a:r>
              <a:rPr lang="en-US" sz="1600" b="1" dirty="0">
                <a:latin typeface="Courier"/>
                <a:ea typeface="Courier New"/>
                <a:cs typeface="Courier"/>
                <a:sym typeface="Courier New"/>
              </a:rPr>
              <a:t>// do not forget it</a:t>
            </a:r>
          </a:p>
          <a:p>
            <a:r>
              <a:rPr lang="en-US" sz="1600" dirty="0">
                <a:latin typeface="Courier"/>
                <a:ea typeface="Courier New"/>
                <a:cs typeface="Courier"/>
                <a:sym typeface="Courier New"/>
              </a:rPr>
              <a:t>    return 0; </a:t>
            </a:r>
            <a:r>
              <a:rPr lang="en-US" sz="1600" b="1" dirty="0">
                <a:latin typeface="Courier"/>
                <a:ea typeface="Courier New"/>
                <a:cs typeface="Courier"/>
                <a:sym typeface="Courier New"/>
              </a:rPr>
              <a:t>// skip cleanup things</a:t>
            </a:r>
          </a:p>
          <a:p>
            <a:r>
              <a:rPr lang="en-US" sz="1600" dirty="0">
                <a:latin typeface="Courier"/>
                <a:ea typeface="Courier New"/>
                <a:cs typeface="Courier"/>
                <a:sym typeface="Courier New"/>
              </a:rPr>
              <a:t>}</a:t>
            </a:r>
            <a:endParaRPr lang="en" sz="1600" dirty="0">
              <a:latin typeface="Courier"/>
              <a:ea typeface="Courier New"/>
              <a:cs typeface="Courier"/>
              <a:sym typeface="Courier New"/>
            </a:endParaRPr>
          </a:p>
        </p:txBody>
      </p:sp>
    </p:spTree>
    <p:extLst>
      <p:ext uri="{BB962C8B-B14F-4D97-AF65-F5344CB8AC3E}">
        <p14:creationId xmlns:p14="http://schemas.microsoft.com/office/powerpoint/2010/main" val="466114040"/>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812" y="95068"/>
            <a:ext cx="10515600" cy="1105772"/>
          </a:xfrm>
        </p:spPr>
        <p:txBody>
          <a:bodyPr/>
          <a:lstStyle/>
          <a:p>
            <a:r>
              <a:rPr lang="en-US" dirty="0" smtClean="0"/>
              <a:t>Image IO processing Template</a:t>
            </a:r>
            <a:endParaRPr lang="en-US" dirty="0"/>
          </a:p>
        </p:txBody>
      </p:sp>
      <p:graphicFrame>
        <p:nvGraphicFramePr>
          <p:cNvPr id="4" name="Content Placeholder 3"/>
          <p:cNvGraphicFramePr>
            <a:graphicFrameLocks noGrp="1" noChangeAspect="1"/>
          </p:cNvGraphicFramePr>
          <p:nvPr>
            <p:ph idx="1"/>
            <p:extLst>
              <p:ext uri="{D42A27DB-BD31-4B8C-83A1-F6EECF244321}">
                <p14:modId xmlns:p14="http://schemas.microsoft.com/office/powerpoint/2010/main" val="3786765555"/>
              </p:ext>
            </p:extLst>
          </p:nvPr>
        </p:nvGraphicFramePr>
        <p:xfrm>
          <a:off x="838200" y="1372785"/>
          <a:ext cx="7726267" cy="4897438"/>
        </p:xfrm>
        <a:graphic>
          <a:graphicData uri="http://schemas.openxmlformats.org/presentationml/2006/ole">
            <mc:AlternateContent xmlns:mc="http://schemas.openxmlformats.org/markup-compatibility/2006">
              <mc:Choice xmlns:v="urn:schemas-microsoft-com:vml" Requires="v">
                <p:oleObj spid="_x0000_s2065" name="Document" r:id="rId3" imgW="8124840" imgH="5418000" progId="Word.OpenDocumentText.12">
                  <p:embed/>
                </p:oleObj>
              </mc:Choice>
              <mc:Fallback>
                <p:oleObj name="Document" r:id="rId3" imgW="8124840" imgH="5418000" progId="Word.OpenDocumentText.12">
                  <p:embed/>
                  <p:pic>
                    <p:nvPicPr>
                      <p:cNvPr id="0" name=""/>
                      <p:cNvPicPr/>
                      <p:nvPr/>
                    </p:nvPicPr>
                    <p:blipFill>
                      <a:blip r:embed="rId4"/>
                      <a:stretch>
                        <a:fillRect/>
                      </a:stretch>
                    </p:blipFill>
                    <p:spPr>
                      <a:xfrm>
                        <a:off x="838200" y="1372785"/>
                        <a:ext cx="7726267" cy="4897438"/>
                      </a:xfrm>
                      <a:prstGeom prst="rect">
                        <a:avLst/>
                      </a:prstGeom>
                    </p:spPr>
                  </p:pic>
                </p:oleObj>
              </mc:Fallback>
            </mc:AlternateContent>
          </a:graphicData>
        </a:graphic>
      </p:graphicFrame>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4903" y="3306321"/>
            <a:ext cx="5132572" cy="41543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64903" y="1850833"/>
            <a:ext cx="5532844" cy="447828"/>
          </a:xfrm>
          <a:prstGeom prst="rect">
            <a:avLst/>
          </a:prstGeom>
        </p:spPr>
      </p:pic>
    </p:spTree>
    <p:extLst>
      <p:ext uri="{BB962C8B-B14F-4D97-AF65-F5344CB8AC3E}">
        <p14:creationId xmlns:p14="http://schemas.microsoft.com/office/powerpoint/2010/main" val="34306631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other image processing algorithm</a:t>
            </a:r>
            <a:endParaRPr lang="en-US" dirty="0"/>
          </a:p>
        </p:txBody>
      </p:sp>
      <p:sp>
        <p:nvSpPr>
          <p:cNvPr id="3" name="Content Placeholder 2"/>
          <p:cNvSpPr>
            <a:spLocks noGrp="1"/>
          </p:cNvSpPr>
          <p:nvPr>
            <p:ph idx="1"/>
          </p:nvPr>
        </p:nvSpPr>
        <p:spPr/>
        <p:txBody>
          <a:bodyPr/>
          <a:lstStyle/>
          <a:p>
            <a:r>
              <a:rPr lang="en-US" dirty="0">
                <a:hlinkClick r:id="rId2"/>
              </a:rPr>
              <a:t>http://</a:t>
            </a:r>
            <a:r>
              <a:rPr lang="en-US" dirty="0" smtClean="0">
                <a:hlinkClick r:id="rId2"/>
              </a:rPr>
              <a:t>docs.opencv.org/modules/imgproc/doc/imgproc.html</a:t>
            </a:r>
            <a:r>
              <a:rPr lang="en-US" dirty="0" smtClean="0"/>
              <a:t> </a:t>
            </a:r>
          </a:p>
          <a:p>
            <a:r>
              <a:rPr lang="en-US" dirty="0">
                <a:hlinkClick r:id="rId3" action="ppaction://hlinkfile"/>
              </a:rPr>
              <a:t>Image </a:t>
            </a:r>
            <a:r>
              <a:rPr lang="en-US" dirty="0" smtClean="0">
                <a:hlinkClick r:id="rId3" action="ppaction://hlinkfile"/>
              </a:rPr>
              <a:t>Filtering</a:t>
            </a:r>
            <a:r>
              <a:rPr lang="en-US" dirty="0" smtClean="0"/>
              <a:t> </a:t>
            </a:r>
          </a:p>
          <a:p>
            <a:r>
              <a:rPr lang="en-US" dirty="0">
                <a:hlinkClick r:id="rId4" action="ppaction://hlinkfile"/>
              </a:rPr>
              <a:t>Geometric Image </a:t>
            </a:r>
            <a:r>
              <a:rPr lang="en-US" dirty="0" smtClean="0">
                <a:hlinkClick r:id="rId4" action="ppaction://hlinkfile"/>
              </a:rPr>
              <a:t>Transformations</a:t>
            </a:r>
            <a:endParaRPr lang="en-US" dirty="0" smtClean="0"/>
          </a:p>
          <a:p>
            <a:r>
              <a:rPr lang="en-US" dirty="0" smtClean="0">
                <a:hlinkClick r:id="rId5" action="ppaction://hlinkfile"/>
              </a:rPr>
              <a:t>Histograms</a:t>
            </a:r>
            <a:endParaRPr lang="en-US" dirty="0" smtClean="0"/>
          </a:p>
          <a:p>
            <a:r>
              <a:rPr lang="en-US" dirty="0">
                <a:hlinkClick r:id="rId6" action="ppaction://hlinkfile"/>
              </a:rPr>
              <a:t>Feature Detection</a:t>
            </a:r>
            <a:endParaRPr lang="en-US" dirty="0"/>
          </a:p>
        </p:txBody>
      </p:sp>
    </p:spTree>
    <p:extLst>
      <p:ext uri="{BB962C8B-B14F-4D97-AF65-F5344CB8AC3E}">
        <p14:creationId xmlns:p14="http://schemas.microsoft.com/office/powerpoint/2010/main" val="28310802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OpenCV</a:t>
            </a:r>
            <a:r>
              <a:rPr lang="en-US" dirty="0" smtClean="0"/>
              <a:t> Video IO template.</a:t>
            </a:r>
            <a:endParaRPr lang="en-US" dirty="0"/>
          </a:p>
        </p:txBody>
      </p:sp>
      <p:graphicFrame>
        <p:nvGraphicFramePr>
          <p:cNvPr id="4" name="Content Placeholder 3"/>
          <p:cNvGraphicFramePr>
            <a:graphicFrameLocks noGrp="1" noChangeAspect="1"/>
          </p:cNvGraphicFramePr>
          <p:nvPr>
            <p:ph idx="1"/>
            <p:extLst>
              <p:ext uri="{D42A27DB-BD31-4B8C-83A1-F6EECF244321}">
                <p14:modId xmlns:p14="http://schemas.microsoft.com/office/powerpoint/2010/main" val="3682164692"/>
              </p:ext>
            </p:extLst>
          </p:nvPr>
        </p:nvGraphicFramePr>
        <p:xfrm>
          <a:off x="3498718" y="1471613"/>
          <a:ext cx="6410457" cy="5843722"/>
        </p:xfrm>
        <a:graphic>
          <a:graphicData uri="http://schemas.openxmlformats.org/presentationml/2006/ole">
            <mc:AlternateContent xmlns:mc="http://schemas.openxmlformats.org/markup-compatibility/2006">
              <mc:Choice xmlns:v="urn:schemas-microsoft-com:vml" Requires="v">
                <p:oleObj spid="_x0000_s1042" name="Document" r:id="rId3" imgW="5943600" imgH="5418000" progId="Word.OpenDocumentText.12">
                  <p:embed/>
                </p:oleObj>
              </mc:Choice>
              <mc:Fallback>
                <p:oleObj name="Document" r:id="rId3" imgW="5943600" imgH="5418000" progId="Word.OpenDocumentText.12">
                  <p:embed/>
                  <p:pic>
                    <p:nvPicPr>
                      <p:cNvPr id="0" name=""/>
                      <p:cNvPicPr/>
                      <p:nvPr/>
                    </p:nvPicPr>
                    <p:blipFill>
                      <a:blip r:embed="rId4"/>
                      <a:stretch>
                        <a:fillRect/>
                      </a:stretch>
                    </p:blipFill>
                    <p:spPr>
                      <a:xfrm>
                        <a:off x="3498718" y="1471613"/>
                        <a:ext cx="6410457" cy="5843722"/>
                      </a:xfrm>
                      <a:prstGeom prst="rect">
                        <a:avLst/>
                      </a:prstGeom>
                    </p:spPr>
                  </p:pic>
                </p:oleObj>
              </mc:Fallback>
            </mc:AlternateContent>
          </a:graphicData>
        </a:graphic>
      </p:graphicFrame>
    </p:spTree>
    <p:extLst>
      <p:ext uri="{BB962C8B-B14F-4D97-AF65-F5344CB8AC3E}">
        <p14:creationId xmlns:p14="http://schemas.microsoft.com/office/powerpoint/2010/main" val="34610365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 work Assignment</a:t>
            </a:r>
            <a:endParaRPr lang="en-US" dirty="0"/>
          </a:p>
        </p:txBody>
      </p:sp>
      <p:sp>
        <p:nvSpPr>
          <p:cNvPr id="3" name="Content Placeholder 2"/>
          <p:cNvSpPr>
            <a:spLocks noGrp="1"/>
          </p:cNvSpPr>
          <p:nvPr>
            <p:ph idx="1"/>
          </p:nvPr>
        </p:nvSpPr>
        <p:spPr/>
        <p:txBody>
          <a:bodyPr/>
          <a:lstStyle/>
          <a:p>
            <a:r>
              <a:rPr lang="en-US" dirty="0" smtClean="0"/>
              <a:t>Install </a:t>
            </a:r>
            <a:r>
              <a:rPr lang="en-US" dirty="0" err="1" smtClean="0"/>
              <a:t>OpenCV</a:t>
            </a:r>
            <a:r>
              <a:rPr lang="en-US" dirty="0" smtClean="0"/>
              <a:t> into your computer;</a:t>
            </a:r>
          </a:p>
          <a:p>
            <a:r>
              <a:rPr lang="en-US" dirty="0" smtClean="0"/>
              <a:t>Install </a:t>
            </a:r>
            <a:r>
              <a:rPr lang="en-US" dirty="0" err="1" smtClean="0"/>
              <a:t>Cmake</a:t>
            </a:r>
            <a:r>
              <a:rPr lang="en-US" dirty="0" smtClean="0"/>
              <a:t> in your computer;</a:t>
            </a:r>
          </a:p>
          <a:p>
            <a:r>
              <a:rPr lang="en-US" dirty="0" smtClean="0"/>
              <a:t>Install visual studio into your computer;</a:t>
            </a:r>
          </a:p>
          <a:p>
            <a:r>
              <a:rPr lang="en-US" dirty="0" smtClean="0"/>
              <a:t>Trying to run one simple application. </a:t>
            </a:r>
            <a:endParaRPr lang="en-US" dirty="0"/>
          </a:p>
        </p:txBody>
      </p:sp>
    </p:spTree>
    <p:extLst>
      <p:ext uri="{BB962C8B-B14F-4D97-AF65-F5344CB8AC3E}">
        <p14:creationId xmlns:p14="http://schemas.microsoft.com/office/powerpoint/2010/main" val="12409480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 requirement</a:t>
            </a:r>
            <a:endParaRPr lang="en-US" dirty="0"/>
          </a:p>
        </p:txBody>
      </p:sp>
      <p:sp>
        <p:nvSpPr>
          <p:cNvPr id="3" name="Content Placeholder 2"/>
          <p:cNvSpPr>
            <a:spLocks noGrp="1"/>
          </p:cNvSpPr>
          <p:nvPr>
            <p:ph idx="1"/>
          </p:nvPr>
        </p:nvSpPr>
        <p:spPr/>
        <p:txBody>
          <a:bodyPr/>
          <a:lstStyle/>
          <a:p>
            <a:r>
              <a:rPr lang="en-US" dirty="0" smtClean="0"/>
              <a:t>1. Download visual studio 2015</a:t>
            </a:r>
          </a:p>
          <a:p>
            <a:r>
              <a:rPr lang="en-US" dirty="0" smtClean="0"/>
              <a:t>Google “visual </a:t>
            </a:r>
            <a:r>
              <a:rPr lang="en-US" dirty="0"/>
              <a:t>studio community </a:t>
            </a:r>
            <a:r>
              <a:rPr lang="en-US" dirty="0" smtClean="0"/>
              <a:t>edition” </a:t>
            </a:r>
          </a:p>
          <a:p>
            <a:r>
              <a:rPr lang="en-US" dirty="0" smtClean="0"/>
              <a:t>2. Download </a:t>
            </a:r>
            <a:r>
              <a:rPr lang="en-US" dirty="0" err="1" smtClean="0"/>
              <a:t>OpenCV</a:t>
            </a:r>
            <a:r>
              <a:rPr lang="en-US" dirty="0" smtClean="0"/>
              <a:t>;</a:t>
            </a:r>
            <a:endParaRPr lang="en-US" dirty="0" smtClean="0"/>
          </a:p>
          <a:p>
            <a:r>
              <a:rPr lang="en-US" dirty="0" smtClean="0"/>
              <a:t>3. Download  </a:t>
            </a:r>
            <a:r>
              <a:rPr lang="en-US" dirty="0" err="1" smtClean="0"/>
              <a:t>CMake</a:t>
            </a:r>
            <a:endParaRPr lang="en-US" dirty="0"/>
          </a:p>
        </p:txBody>
      </p:sp>
    </p:spTree>
    <p:extLst>
      <p:ext uri="{BB962C8B-B14F-4D97-AF65-F5344CB8AC3E}">
        <p14:creationId xmlns:p14="http://schemas.microsoft.com/office/powerpoint/2010/main" val="12398111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OpenCV</a:t>
            </a:r>
            <a:r>
              <a:rPr lang="en-US" dirty="0" smtClean="0"/>
              <a:t> Installation</a:t>
            </a:r>
            <a:endParaRPr lang="en-US" dirty="0"/>
          </a:p>
        </p:txBody>
      </p:sp>
      <p:sp>
        <p:nvSpPr>
          <p:cNvPr id="3" name="Content Placeholder 2"/>
          <p:cNvSpPr>
            <a:spLocks noGrp="1"/>
          </p:cNvSpPr>
          <p:nvPr>
            <p:ph idx="1"/>
          </p:nvPr>
        </p:nvSpPr>
        <p:spPr>
          <a:xfrm>
            <a:off x="838200" y="1528170"/>
            <a:ext cx="10515600" cy="4351338"/>
          </a:xfrm>
        </p:spPr>
        <p:txBody>
          <a:bodyPr>
            <a:normAutofit fontScale="92500" lnSpcReduction="20000"/>
          </a:bodyPr>
          <a:lstStyle/>
          <a:p>
            <a:pPr marL="0" indent="0">
              <a:buNone/>
            </a:pPr>
            <a:r>
              <a:rPr lang="en-US" dirty="0" smtClean="0"/>
              <a:t>Windows</a:t>
            </a:r>
            <a:endParaRPr lang="en-US" dirty="0" smtClean="0">
              <a:hlinkClick r:id="rId2"/>
            </a:endParaRPr>
          </a:p>
          <a:p>
            <a:pPr marL="0" indent="0">
              <a:buNone/>
            </a:pPr>
            <a:r>
              <a:rPr lang="en-US" dirty="0" smtClean="0">
                <a:hlinkClick r:id="rId2"/>
              </a:rPr>
              <a:t>http</a:t>
            </a:r>
            <a:r>
              <a:rPr lang="en-US" dirty="0">
                <a:hlinkClick r:id="rId2"/>
              </a:rPr>
              <a:t>://</a:t>
            </a:r>
            <a:r>
              <a:rPr lang="en-US" dirty="0" smtClean="0">
                <a:hlinkClick r:id="rId2"/>
              </a:rPr>
              <a:t>docs.opencv.org/doc/tutorials/introduction/windows_install/windows_install.html</a:t>
            </a:r>
            <a:r>
              <a:rPr lang="en-US" dirty="0" smtClean="0"/>
              <a:t> </a:t>
            </a:r>
          </a:p>
          <a:p>
            <a:pPr marL="0" indent="0">
              <a:buNone/>
            </a:pPr>
            <a:r>
              <a:rPr lang="en-US" dirty="0" err="1" smtClean="0"/>
              <a:t>OpenCV</a:t>
            </a:r>
            <a:r>
              <a:rPr lang="en-US" dirty="0" smtClean="0"/>
              <a:t> on Linux:</a:t>
            </a:r>
            <a:endParaRPr lang="en-US" dirty="0" smtClean="0">
              <a:hlinkClick r:id="rId3"/>
            </a:endParaRPr>
          </a:p>
          <a:p>
            <a:pPr marL="0" indent="0">
              <a:buNone/>
            </a:pPr>
            <a:r>
              <a:rPr lang="en-US" dirty="0" smtClean="0">
                <a:hlinkClick r:id="rId3"/>
              </a:rPr>
              <a:t>http</a:t>
            </a:r>
            <a:r>
              <a:rPr lang="en-US" dirty="0">
                <a:hlinkClick r:id="rId3"/>
              </a:rPr>
              <a:t>://</a:t>
            </a:r>
            <a:r>
              <a:rPr lang="en-US" dirty="0" smtClean="0">
                <a:hlinkClick r:id="rId3"/>
              </a:rPr>
              <a:t>docs.opencv.org/doc/tutorials/introduction/linux_install/linux_install.html#linux-installation</a:t>
            </a:r>
            <a:r>
              <a:rPr lang="en-US" dirty="0" smtClean="0"/>
              <a:t> </a:t>
            </a:r>
          </a:p>
          <a:p>
            <a:pPr marL="0" indent="0">
              <a:buNone/>
            </a:pPr>
            <a:r>
              <a:rPr lang="en-US" dirty="0"/>
              <a:t>Using </a:t>
            </a:r>
            <a:r>
              <a:rPr lang="en-US" dirty="0" err="1"/>
              <a:t>OpenCV</a:t>
            </a:r>
            <a:r>
              <a:rPr lang="en-US" dirty="0"/>
              <a:t> with Eclipse (plugin CDT</a:t>
            </a:r>
            <a:r>
              <a:rPr lang="en-US" dirty="0"/>
              <a:t>)</a:t>
            </a:r>
            <a:r>
              <a:rPr lang="en-US" dirty="0">
                <a:hlinkClick r:id="rId4" action="ppaction://hlinkfile" tooltip="Permalink to this headline"/>
              </a:rPr>
              <a:t>¶</a:t>
            </a:r>
            <a:endParaRPr lang="en-US" dirty="0"/>
          </a:p>
          <a:p>
            <a:pPr marL="0" indent="0">
              <a:buNone/>
            </a:pPr>
            <a:r>
              <a:rPr lang="en-US" dirty="0">
                <a:hlinkClick r:id="rId5"/>
              </a:rPr>
              <a:t>http://</a:t>
            </a:r>
            <a:r>
              <a:rPr lang="en-US" dirty="0" smtClean="0">
                <a:hlinkClick r:id="rId5"/>
              </a:rPr>
              <a:t>docs.opencv.org/doc/tutorials/introduction/linux_eclipse/linux_eclipse.html#using-opencv-with-eclipse-plugin-cdt</a:t>
            </a:r>
            <a:r>
              <a:rPr lang="en-US" dirty="0" smtClean="0"/>
              <a:t> </a:t>
            </a:r>
          </a:p>
          <a:p>
            <a:pPr marL="0" indent="0">
              <a:buNone/>
            </a:pPr>
            <a:r>
              <a:rPr lang="en-US" dirty="0" smtClean="0"/>
              <a:t>Mac</a:t>
            </a:r>
          </a:p>
          <a:p>
            <a:pPr marL="0" indent="0">
              <a:buNone/>
            </a:pPr>
            <a:r>
              <a:rPr lang="en-US" dirty="0">
                <a:hlinkClick r:id="rId6"/>
              </a:rPr>
              <a:t>http://blogs.wcode.org/2014/10/howto-install-build-and-use-opencv-macosx-10-10</a:t>
            </a:r>
            <a:r>
              <a:rPr lang="en-US" dirty="0" smtClean="0">
                <a:hlinkClick r:id="rId6"/>
              </a:rPr>
              <a:t>/</a:t>
            </a:r>
            <a:r>
              <a:rPr lang="en-US" dirty="0" smtClean="0"/>
              <a:t> </a:t>
            </a:r>
            <a:endParaRPr lang="en-US" dirty="0"/>
          </a:p>
        </p:txBody>
      </p:sp>
    </p:spTree>
    <p:extLst>
      <p:ext uri="{BB962C8B-B14F-4D97-AF65-F5344CB8AC3E}">
        <p14:creationId xmlns:p14="http://schemas.microsoft.com/office/powerpoint/2010/main" val="2560769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
            </a:r>
            <a:br>
              <a:rPr lang="en-US" dirty="0"/>
            </a:br>
            <a:r>
              <a:rPr lang="en-US" b="1" dirty="0" smtClean="0"/>
              <a:t>Introduction to </a:t>
            </a:r>
            <a:r>
              <a:rPr lang="en-US" b="1" dirty="0" err="1" smtClean="0"/>
              <a:t>OpenCV</a:t>
            </a:r>
            <a:r>
              <a:rPr lang="en-US" dirty="0" smtClean="0"/>
              <a:t/>
            </a:r>
            <a:br>
              <a:rPr lang="en-US" dirty="0" smtClean="0"/>
            </a:br>
            <a:r>
              <a:rPr lang="en-US" dirty="0" smtClean="0"/>
              <a:t>Summer 2015, Tuesday/Thursday 7:00-9:00pm </a:t>
            </a:r>
            <a:r>
              <a:rPr lang="en-US" dirty="0"/>
              <a:t/>
            </a:r>
            <a:br>
              <a:rPr lang="en-US" dirty="0"/>
            </a:br>
            <a:r>
              <a:rPr lang="en-US" dirty="0"/>
              <a:t> </a:t>
            </a:r>
          </a:p>
        </p:txBody>
      </p:sp>
      <p:sp>
        <p:nvSpPr>
          <p:cNvPr id="3" name="Content Placeholder 2"/>
          <p:cNvSpPr>
            <a:spLocks noGrp="1"/>
          </p:cNvSpPr>
          <p:nvPr>
            <p:ph idx="1"/>
          </p:nvPr>
        </p:nvSpPr>
        <p:spPr>
          <a:xfrm>
            <a:off x="1115456" y="1690688"/>
            <a:ext cx="10515600" cy="2139080"/>
          </a:xfrm>
        </p:spPr>
        <p:txBody>
          <a:bodyPr>
            <a:normAutofit/>
          </a:bodyPr>
          <a:lstStyle/>
          <a:p>
            <a:r>
              <a:rPr lang="en-US" dirty="0"/>
              <a:t>Do you want to make your </a:t>
            </a:r>
            <a:r>
              <a:rPr lang="en-US" dirty="0" smtClean="0"/>
              <a:t>computer </a:t>
            </a:r>
            <a:r>
              <a:rPr lang="en-US" dirty="0"/>
              <a:t>react </a:t>
            </a:r>
            <a:r>
              <a:rPr lang="en-US" dirty="0" smtClean="0"/>
              <a:t>human gestures? Do you want to make your car drive more safety? Do you want to make your home more security? Do you want to build one of the above systems with your hands? Get </a:t>
            </a:r>
            <a:r>
              <a:rPr lang="en-US" dirty="0"/>
              <a:t>answers to all these questions and more at the </a:t>
            </a:r>
            <a:r>
              <a:rPr lang="en-US" dirty="0" smtClean="0"/>
              <a:t>Workshop “</a:t>
            </a:r>
            <a:r>
              <a:rPr lang="en-US" b="1" dirty="0" err="1" smtClean="0"/>
              <a:t>OpenCV</a:t>
            </a:r>
            <a:r>
              <a:rPr lang="en-US" dirty="0"/>
              <a:t>”!</a:t>
            </a:r>
          </a:p>
          <a:p>
            <a:endParaRPr lang="en-US" dirty="0"/>
          </a:p>
        </p:txBody>
      </p:sp>
      <p:sp>
        <p:nvSpPr>
          <p:cNvPr id="4" name="Rectangle 3"/>
          <p:cNvSpPr/>
          <p:nvPr/>
        </p:nvSpPr>
        <p:spPr>
          <a:xfrm>
            <a:off x="2049136" y="5007128"/>
            <a:ext cx="8648241" cy="1384995"/>
          </a:xfrm>
          <a:prstGeom prst="rect">
            <a:avLst/>
          </a:prstGeom>
        </p:spPr>
        <p:txBody>
          <a:bodyPr wrap="square">
            <a:spAutoFit/>
          </a:bodyPr>
          <a:lstStyle/>
          <a:p>
            <a:pPr algn="ctr"/>
            <a:r>
              <a:rPr lang="en-US" sz="1600" b="0" i="0" u="none" strike="noStrike" baseline="0" dirty="0" smtClean="0">
                <a:latin typeface="Calibri" panose="020F0502020204030204" pitchFamily="34" charset="0"/>
              </a:rPr>
              <a:t> </a:t>
            </a:r>
            <a:r>
              <a:rPr lang="en-US" sz="2800" b="0" i="0" u="none" strike="noStrike" baseline="0" dirty="0" smtClean="0">
                <a:latin typeface="Calibri" panose="020F0502020204030204" pitchFamily="34" charset="0"/>
              </a:rPr>
              <a:t>Instructor: </a:t>
            </a:r>
          </a:p>
          <a:p>
            <a:pPr algn="ctr"/>
            <a:r>
              <a:rPr lang="en-US" sz="3200" b="1" i="0" u="none" strike="noStrike" baseline="0" dirty="0" smtClean="0">
                <a:latin typeface="Calibri" panose="020F0502020204030204" pitchFamily="34" charset="0"/>
              </a:rPr>
              <a:t>Dr. Jianfeng(Jeff) Ren</a:t>
            </a:r>
            <a:endParaRPr lang="en-US" sz="3200" b="0" i="0" u="none" strike="noStrike" baseline="0" dirty="0" smtClean="0">
              <a:latin typeface="Calibri" panose="020F0502020204030204" pitchFamily="34" charset="0"/>
            </a:endParaRPr>
          </a:p>
          <a:p>
            <a:pPr algn="ctr"/>
            <a:r>
              <a:rPr lang="en-US" sz="2400" b="0" i="0" u="none" strike="noStrike" baseline="0" dirty="0" smtClean="0">
                <a:latin typeface="Calibri" panose="020F0502020204030204" pitchFamily="34" charset="0"/>
              </a:rPr>
              <a:t>Multimedia R&amp;D, Qualcomm </a:t>
            </a:r>
            <a:r>
              <a:rPr lang="en-US" sz="2400" b="0" i="0" u="none" strike="noStrike" baseline="0" dirty="0" err="1" smtClean="0">
                <a:latin typeface="Calibri" panose="020F0502020204030204" pitchFamily="34" charset="0"/>
              </a:rPr>
              <a:t>Inc</a:t>
            </a:r>
            <a:endParaRPr lang="en-US" sz="2400" dirty="0"/>
          </a:p>
        </p:txBody>
      </p:sp>
      <p:sp>
        <p:nvSpPr>
          <p:cNvPr id="5" name="Rectangle 4"/>
          <p:cNvSpPr/>
          <p:nvPr/>
        </p:nvSpPr>
        <p:spPr>
          <a:xfrm>
            <a:off x="2375970" y="3905361"/>
            <a:ext cx="11207827" cy="646331"/>
          </a:xfrm>
          <a:prstGeom prst="rect">
            <a:avLst/>
          </a:prstGeom>
        </p:spPr>
        <p:txBody>
          <a:bodyPr wrap="square">
            <a:spAutoFit/>
          </a:bodyPr>
          <a:lstStyle/>
          <a:p>
            <a:endParaRPr lang="en-US" dirty="0" smtClean="0"/>
          </a:p>
          <a:p>
            <a:r>
              <a:rPr lang="en-US" dirty="0" smtClean="0"/>
              <a:t> This class will get you prepared to quickly implement your computer vision related ideas using </a:t>
            </a:r>
            <a:r>
              <a:rPr lang="en-US" dirty="0" err="1" smtClean="0"/>
              <a:t>OpenCV</a:t>
            </a:r>
            <a:r>
              <a:rPr lang="en-US" dirty="0" smtClean="0"/>
              <a:t>. </a:t>
            </a:r>
            <a:endParaRPr lang="en-US" dirty="0"/>
          </a:p>
        </p:txBody>
      </p:sp>
    </p:spTree>
    <p:extLst>
      <p:ext uri="{BB962C8B-B14F-4D97-AF65-F5344CB8AC3E}">
        <p14:creationId xmlns:p14="http://schemas.microsoft.com/office/powerpoint/2010/main" val="28214897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fontScale="92500" lnSpcReduction="10000"/>
          </a:bodyPr>
          <a:lstStyle/>
          <a:p>
            <a:pPr algn="just"/>
            <a:r>
              <a:rPr lang="en-US" dirty="0"/>
              <a:t>Abstract: </a:t>
            </a:r>
            <a:r>
              <a:rPr lang="en-US" dirty="0" err="1"/>
              <a:t>OpenCV</a:t>
            </a:r>
            <a:r>
              <a:rPr lang="en-US" dirty="0"/>
              <a:t> (Open Source Computer Vision) is a library of programming functions mainly aimed at real-time computer </a:t>
            </a:r>
            <a:r>
              <a:rPr lang="en-US" dirty="0" smtClean="0"/>
              <a:t>vision. And </a:t>
            </a:r>
            <a:r>
              <a:rPr lang="en-US" dirty="0" err="1" smtClean="0"/>
              <a:t>OpenCV</a:t>
            </a:r>
            <a:r>
              <a:rPr lang="en-US" dirty="0" smtClean="0"/>
              <a:t> has been used in many applications which includes  Facial recognition system, Gesture recognition, Mobile robotics, stereo vision and Augmented reality. </a:t>
            </a:r>
          </a:p>
          <a:p>
            <a:r>
              <a:rPr lang="en-US" dirty="0" smtClean="0"/>
              <a:t>The workshop is aimed at people with some programming knowledge, but not necessarily any computer vision knowledge. We will cover:</a:t>
            </a:r>
            <a:endParaRPr lang="en-US" dirty="0"/>
          </a:p>
          <a:p>
            <a:pPr lvl="1"/>
            <a:r>
              <a:rPr lang="en-US" dirty="0" smtClean="0"/>
              <a:t>how to install and set up the Open Computer Vision toolkit,</a:t>
            </a:r>
            <a:endParaRPr lang="en-US" dirty="0"/>
          </a:p>
          <a:p>
            <a:pPr lvl="1"/>
            <a:r>
              <a:rPr lang="en-US" dirty="0" smtClean="0"/>
              <a:t>computer vision algorithms: Image Features/Background Subtraction;</a:t>
            </a:r>
            <a:endParaRPr lang="en-US" dirty="0"/>
          </a:p>
          <a:p>
            <a:pPr lvl="1"/>
            <a:r>
              <a:rPr lang="en-US" dirty="0" smtClean="0"/>
              <a:t>Machine Learning algorithm based on </a:t>
            </a:r>
            <a:r>
              <a:rPr lang="en-US" dirty="0" err="1" smtClean="0"/>
              <a:t>OpenCV</a:t>
            </a:r>
            <a:r>
              <a:rPr lang="en-US" dirty="0" smtClean="0"/>
              <a:t>;</a:t>
            </a:r>
          </a:p>
          <a:p>
            <a:pPr lvl="1"/>
            <a:r>
              <a:rPr lang="en-US" dirty="0" smtClean="0"/>
              <a:t>a couple </a:t>
            </a:r>
            <a:r>
              <a:rPr lang="en-US" dirty="0" err="1" smtClean="0"/>
              <a:t>OpenCV</a:t>
            </a:r>
            <a:r>
              <a:rPr lang="en-US" dirty="0" smtClean="0"/>
              <a:t> demonstrations that you can use as a starting point for your own projects</a:t>
            </a:r>
            <a:endParaRPr lang="en-US" dirty="0"/>
          </a:p>
        </p:txBody>
      </p:sp>
    </p:spTree>
    <p:extLst>
      <p:ext uri="{BB962C8B-B14F-4D97-AF65-F5344CB8AC3E}">
        <p14:creationId xmlns:p14="http://schemas.microsoft.com/office/powerpoint/2010/main" val="21900206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 code and document</a:t>
            </a:r>
            <a:endParaRPr lang="en-US" dirty="0"/>
          </a:p>
        </p:txBody>
      </p:sp>
      <p:sp>
        <p:nvSpPr>
          <p:cNvPr id="3" name="Content Placeholder 2"/>
          <p:cNvSpPr>
            <a:spLocks noGrp="1"/>
          </p:cNvSpPr>
          <p:nvPr>
            <p:ph idx="1"/>
          </p:nvPr>
        </p:nvSpPr>
        <p:spPr>
          <a:xfrm>
            <a:off x="838200" y="1275335"/>
            <a:ext cx="10515600" cy="1126895"/>
          </a:xfrm>
        </p:spPr>
        <p:txBody>
          <a:bodyPr>
            <a:normAutofit/>
          </a:bodyPr>
          <a:lstStyle/>
          <a:p>
            <a:r>
              <a:rPr lang="en-US" sz="1600" dirty="0" smtClean="0"/>
              <a:t>Engineering process</a:t>
            </a:r>
          </a:p>
          <a:p>
            <a:r>
              <a:rPr lang="en-US" sz="1600" dirty="0" smtClean="0"/>
              <a:t>Version control</a:t>
            </a:r>
            <a:r>
              <a:rPr lang="en-US" sz="1600" dirty="0" smtClean="0">
                <a:sym typeface="Wingdings" panose="05000000000000000000" pitchFamily="2" charset="2"/>
              </a:rPr>
              <a:t> code review bug report etc.</a:t>
            </a:r>
            <a:endParaRPr lang="en-US" sz="1600" dirty="0"/>
          </a:p>
          <a:p>
            <a:r>
              <a:rPr lang="en-US" sz="1600" dirty="0" smtClean="0">
                <a:hlinkClick r:id="rId2"/>
              </a:rPr>
              <a:t>https</a:t>
            </a:r>
            <a:r>
              <a:rPr lang="en-US" sz="1600" dirty="0">
                <a:hlinkClick r:id="rId2"/>
              </a:rPr>
              <a:t>://github.com/jxr041100/OpenCV_UCSD_WORKSHOP</a:t>
            </a:r>
            <a:r>
              <a:rPr lang="en-US" sz="1600" dirty="0" smtClean="0">
                <a:hlinkClick r:id="rId2"/>
              </a:rPr>
              <a:t>/</a:t>
            </a:r>
            <a:r>
              <a:rPr lang="en-US" sz="1600" dirty="0" smtClean="0"/>
              <a:t> </a:t>
            </a:r>
            <a:endParaRPr lang="en-US" sz="16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8238" y="2247994"/>
            <a:ext cx="4285562" cy="4028836"/>
          </a:xfrm>
          <a:prstGeom prst="rect">
            <a:avLst/>
          </a:prstGeom>
        </p:spPr>
      </p:pic>
    </p:spTree>
    <p:extLst>
      <p:ext uri="{BB962C8B-B14F-4D97-AF65-F5344CB8AC3E}">
        <p14:creationId xmlns:p14="http://schemas.microsoft.com/office/powerpoint/2010/main" val="10526202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1355075" y="84851"/>
            <a:ext cx="8855725" cy="718110"/>
          </a:xfrm>
          <a:prstGeom prst="rect">
            <a:avLst/>
          </a:prstGeom>
          <a:noFill/>
          <a:ln>
            <a:noFill/>
          </a:ln>
        </p:spPr>
        <p:txBody>
          <a:bodyPr vert="horz" lIns="82275" tIns="41125" rIns="82275" bIns="41125" rtlCol="0" anchor="ctr" anchorCtr="0">
            <a:noAutofit/>
          </a:bodyPr>
          <a:lstStyle/>
          <a:p>
            <a:pPr algn="ctr">
              <a:spcBef>
                <a:spcPts val="0"/>
              </a:spcBef>
              <a:buSzPct val="25000"/>
            </a:pPr>
            <a:r>
              <a:rPr lang="en-US" sz="4000" dirty="0" err="1">
                <a:solidFill>
                  <a:schemeClr val="dk2"/>
                </a:solidFill>
                <a:latin typeface="Verdana"/>
                <a:ea typeface="Verdana"/>
                <a:cs typeface="Verdana"/>
                <a:sym typeface="Verdana"/>
              </a:rPr>
              <a:t>OpenCV</a:t>
            </a:r>
            <a:r>
              <a:rPr lang="en-US" sz="4000" dirty="0">
                <a:solidFill>
                  <a:schemeClr val="dk2"/>
                </a:solidFill>
                <a:latin typeface="Verdana"/>
                <a:ea typeface="Verdana"/>
                <a:cs typeface="Verdana"/>
                <a:sym typeface="Verdana"/>
              </a:rPr>
              <a:t> at glance</a:t>
            </a:r>
          </a:p>
        </p:txBody>
      </p:sp>
      <p:sp>
        <p:nvSpPr>
          <p:cNvPr id="102" name="Shape 102"/>
          <p:cNvSpPr txBox="1">
            <a:spLocks noGrp="1"/>
          </p:cNvSpPr>
          <p:nvPr>
            <p:ph type="body" idx="1"/>
          </p:nvPr>
        </p:nvSpPr>
        <p:spPr>
          <a:xfrm>
            <a:off x="1871991" y="627776"/>
            <a:ext cx="8229600" cy="2058487"/>
          </a:xfrm>
          <a:prstGeom prst="rect">
            <a:avLst/>
          </a:prstGeom>
          <a:noFill/>
          <a:ln>
            <a:noFill/>
          </a:ln>
        </p:spPr>
        <p:txBody>
          <a:bodyPr vert="horz" lIns="82275" tIns="41125" rIns="82275" bIns="41125" rtlCol="0" anchor="t" anchorCtr="0">
            <a:noAutofit/>
          </a:bodyPr>
          <a:lstStyle/>
          <a:p>
            <a:pPr marL="0" indent="0">
              <a:spcBef>
                <a:spcPts val="0"/>
              </a:spcBef>
              <a:buClr>
                <a:schemeClr val="dk1"/>
              </a:buClr>
              <a:buNone/>
            </a:pPr>
            <a:endParaRPr sz="2000" dirty="0">
              <a:solidFill>
                <a:schemeClr val="dk1"/>
              </a:solidFill>
              <a:latin typeface="Verdana"/>
              <a:ea typeface="Verdana"/>
              <a:cs typeface="Verdana"/>
              <a:sym typeface="Verdana"/>
            </a:endParaRPr>
          </a:p>
          <a:p>
            <a:pPr marL="308610" indent="-308610">
              <a:spcBef>
                <a:spcPts val="400"/>
              </a:spcBef>
              <a:buClr>
                <a:schemeClr val="dk1"/>
              </a:buClr>
              <a:buSzPct val="100000"/>
              <a:buFont typeface="Verdana"/>
              <a:buChar char="•"/>
            </a:pPr>
            <a:r>
              <a:rPr lang="en-US" sz="2000" dirty="0">
                <a:solidFill>
                  <a:schemeClr val="dk1"/>
                </a:solidFill>
                <a:latin typeface="Verdana"/>
                <a:ea typeface="Verdana"/>
                <a:cs typeface="Verdana"/>
                <a:sym typeface="Verdana"/>
              </a:rPr>
              <a:t>BSD license, </a:t>
            </a:r>
            <a:r>
              <a:rPr lang="en-US" sz="2000" b="1" dirty="0">
                <a:solidFill>
                  <a:schemeClr val="dk1"/>
                </a:solidFill>
                <a:latin typeface="Verdana"/>
                <a:ea typeface="Verdana"/>
                <a:cs typeface="Verdana"/>
                <a:sym typeface="Verdana"/>
              </a:rPr>
              <a:t>10M</a:t>
            </a:r>
            <a:r>
              <a:rPr lang="en-US" sz="2000" dirty="0">
                <a:solidFill>
                  <a:schemeClr val="dk1"/>
                </a:solidFill>
                <a:latin typeface="Verdana"/>
                <a:ea typeface="Verdana"/>
                <a:cs typeface="Verdana"/>
                <a:sym typeface="Verdana"/>
              </a:rPr>
              <a:t> downloads, </a:t>
            </a:r>
            <a:r>
              <a:rPr lang="en-US" sz="2000" b="1" dirty="0">
                <a:solidFill>
                  <a:schemeClr val="dk1"/>
                </a:solidFill>
                <a:latin typeface="Verdana"/>
                <a:ea typeface="Verdana"/>
                <a:cs typeface="Verdana"/>
                <a:sym typeface="Verdana"/>
              </a:rPr>
              <a:t>500K+</a:t>
            </a:r>
            <a:r>
              <a:rPr lang="en-US" sz="2000" dirty="0">
                <a:solidFill>
                  <a:schemeClr val="dk1"/>
                </a:solidFill>
                <a:latin typeface="Verdana"/>
                <a:ea typeface="Verdana"/>
                <a:cs typeface="Verdana"/>
                <a:sym typeface="Verdana"/>
              </a:rPr>
              <a:t> lines of code</a:t>
            </a:r>
          </a:p>
          <a:p>
            <a:pPr marL="308610" indent="-308610">
              <a:spcBef>
                <a:spcPts val="400"/>
              </a:spcBef>
              <a:buClr>
                <a:schemeClr val="dk1"/>
              </a:buClr>
              <a:buSzPct val="100000"/>
              <a:buFont typeface="Verdana"/>
              <a:buChar char="•"/>
            </a:pPr>
            <a:r>
              <a:rPr lang="en-US" sz="2000" dirty="0">
                <a:solidFill>
                  <a:schemeClr val="dk1"/>
                </a:solidFill>
                <a:latin typeface="Verdana"/>
                <a:ea typeface="Verdana"/>
                <a:cs typeface="Verdana"/>
                <a:sym typeface="Verdana"/>
              </a:rPr>
              <a:t>Huge community involvement, automated patch testing and integration process</a:t>
            </a:r>
          </a:p>
          <a:p>
            <a:pPr marL="308610" indent="-308610">
              <a:spcBef>
                <a:spcPts val="400"/>
              </a:spcBef>
              <a:buClr>
                <a:schemeClr val="dk1"/>
              </a:buClr>
              <a:buSzPct val="100000"/>
              <a:buFont typeface="Verdana"/>
              <a:buChar char="•"/>
            </a:pPr>
            <a:r>
              <a:rPr lang="en-US" sz="2000" dirty="0">
                <a:solidFill>
                  <a:schemeClr val="dk1"/>
                </a:solidFill>
                <a:latin typeface="Verdana"/>
                <a:ea typeface="Verdana"/>
                <a:cs typeface="Verdana"/>
                <a:sym typeface="Verdana"/>
              </a:rPr>
              <a:t>Runs everywhere</a:t>
            </a:r>
          </a:p>
          <a:p>
            <a:pPr marL="308610" indent="-181609">
              <a:spcBef>
                <a:spcPts val="400"/>
              </a:spcBef>
              <a:buClr>
                <a:schemeClr val="dk1"/>
              </a:buClr>
              <a:buNone/>
            </a:pPr>
            <a:endParaRPr sz="2000" dirty="0">
              <a:solidFill>
                <a:schemeClr val="dk1"/>
              </a:solidFill>
              <a:latin typeface="Verdana"/>
              <a:ea typeface="Verdana"/>
              <a:cs typeface="Verdana"/>
              <a:sym typeface="Verdana"/>
            </a:endParaRPr>
          </a:p>
          <a:p>
            <a:pPr marL="308610" indent="-181609">
              <a:spcBef>
                <a:spcPts val="400"/>
              </a:spcBef>
              <a:buClr>
                <a:schemeClr val="dk1"/>
              </a:buClr>
              <a:buNone/>
            </a:pPr>
            <a:endParaRPr sz="2000" dirty="0">
              <a:solidFill>
                <a:schemeClr val="dk1"/>
              </a:solidFill>
              <a:latin typeface="Verdana"/>
              <a:ea typeface="Verdana"/>
              <a:cs typeface="Verdana"/>
              <a:sym typeface="Verdana"/>
            </a:endParaRPr>
          </a:p>
          <a:p>
            <a:pPr marL="308610" indent="-156209">
              <a:spcBef>
                <a:spcPts val="480"/>
              </a:spcBef>
              <a:buClr>
                <a:schemeClr val="dk1"/>
              </a:buClr>
              <a:buNone/>
            </a:pPr>
            <a:endParaRPr sz="2400" dirty="0">
              <a:solidFill>
                <a:schemeClr val="dk1"/>
              </a:solidFill>
              <a:latin typeface="Verdana"/>
              <a:ea typeface="Verdana"/>
              <a:cs typeface="Verdana"/>
              <a:sym typeface="Verdana"/>
            </a:endParaRPr>
          </a:p>
          <a:p>
            <a:pPr marL="0" indent="0">
              <a:spcBef>
                <a:spcPts val="480"/>
              </a:spcBef>
              <a:buClr>
                <a:schemeClr val="dk1"/>
              </a:buClr>
              <a:buNone/>
            </a:pPr>
            <a:endParaRPr sz="2400" dirty="0">
              <a:solidFill>
                <a:schemeClr val="dk1"/>
              </a:solidFill>
              <a:latin typeface="Verdana"/>
              <a:ea typeface="Verdana"/>
              <a:cs typeface="Verdana"/>
              <a:sym typeface="Verdana"/>
            </a:endParaRPr>
          </a:p>
        </p:txBody>
      </p:sp>
      <p:grpSp>
        <p:nvGrpSpPr>
          <p:cNvPr id="103" name="Shape 103"/>
          <p:cNvGrpSpPr/>
          <p:nvPr/>
        </p:nvGrpSpPr>
        <p:grpSpPr>
          <a:xfrm>
            <a:off x="2798503" y="3301765"/>
            <a:ext cx="6615259" cy="2657783"/>
            <a:chOff x="819283" y="3841939"/>
            <a:chExt cx="6615259" cy="2657783"/>
          </a:xfrm>
        </p:grpSpPr>
        <p:sp>
          <p:nvSpPr>
            <p:cNvPr id="104" name="Shape 104"/>
            <p:cNvSpPr/>
            <p:nvPr/>
          </p:nvSpPr>
          <p:spPr>
            <a:xfrm>
              <a:off x="2383533" y="5828157"/>
              <a:ext cx="5051010" cy="671565"/>
            </a:xfrm>
            <a:prstGeom prst="rect">
              <a:avLst/>
            </a:prstGeom>
            <a:solidFill>
              <a:schemeClr val="accent4"/>
            </a:solidFill>
            <a:ln w="25400" cap="flat" cmpd="sng">
              <a:solidFill>
                <a:srgbClr val="5D4976"/>
              </a:solidFill>
              <a:prstDash val="solid"/>
              <a:round/>
              <a:headEnd type="none" w="med" len="med"/>
              <a:tailEnd type="none" w="med" len="med"/>
            </a:ln>
          </p:spPr>
          <p:txBody>
            <a:bodyPr lIns="91425" tIns="45700" rIns="91425" bIns="45700" anchor="ctr" anchorCtr="0">
              <a:noAutofit/>
            </a:bodyPr>
            <a:lstStyle/>
            <a:p>
              <a:pPr algn="ctr">
                <a:buSzPct val="25000"/>
              </a:pPr>
              <a:r>
                <a:rPr lang="en-US" dirty="0">
                  <a:solidFill>
                    <a:schemeClr val="lt1"/>
                  </a:solidFill>
                  <a:latin typeface="Verdana"/>
                  <a:ea typeface="Verdana"/>
                  <a:cs typeface="Verdana"/>
                  <a:sym typeface="Verdana"/>
                </a:rPr>
                <a:t>SSE, NEON, IPP, </a:t>
              </a:r>
              <a:r>
                <a:rPr lang="en-US" dirty="0" err="1">
                  <a:solidFill>
                    <a:schemeClr val="lt1"/>
                  </a:solidFill>
                  <a:latin typeface="Verdana"/>
                  <a:ea typeface="Verdana"/>
                  <a:cs typeface="Verdana"/>
                  <a:sym typeface="Verdana"/>
                </a:rPr>
                <a:t>OpenCL</a:t>
              </a:r>
              <a:r>
                <a:rPr lang="en-US" dirty="0">
                  <a:solidFill>
                    <a:schemeClr val="lt1"/>
                  </a:solidFill>
                  <a:latin typeface="Verdana"/>
                  <a:ea typeface="Verdana"/>
                  <a:cs typeface="Verdana"/>
                  <a:sym typeface="Verdana"/>
                </a:rPr>
                <a:t>, CUDA, OpenCV4Tegra, …</a:t>
              </a:r>
            </a:p>
          </p:txBody>
        </p:sp>
        <p:sp>
          <p:nvSpPr>
            <p:cNvPr id="105" name="Shape 105"/>
            <p:cNvSpPr/>
            <p:nvPr/>
          </p:nvSpPr>
          <p:spPr>
            <a:xfrm>
              <a:off x="2380780" y="5162992"/>
              <a:ext cx="5053763" cy="650558"/>
            </a:xfrm>
            <a:prstGeom prst="rect">
              <a:avLst/>
            </a:prstGeom>
            <a:solidFill>
              <a:schemeClr val="accent1"/>
            </a:solidFill>
            <a:ln w="25400" cap="flat" cmpd="sng">
              <a:solidFill>
                <a:srgbClr val="395E8A"/>
              </a:solidFill>
              <a:prstDash val="solid"/>
              <a:round/>
              <a:headEnd type="none" w="med" len="med"/>
              <a:tailEnd type="none" w="med" len="med"/>
            </a:ln>
          </p:spPr>
          <p:txBody>
            <a:bodyPr lIns="91425" tIns="45700" rIns="91425" bIns="45700" anchor="ctr" anchorCtr="0">
              <a:noAutofit/>
            </a:bodyPr>
            <a:lstStyle/>
            <a:p>
              <a:pPr algn="ctr">
                <a:buSzPct val="25000"/>
              </a:pPr>
              <a:r>
                <a:rPr lang="en-US" dirty="0">
                  <a:solidFill>
                    <a:schemeClr val="lt1"/>
                  </a:solidFill>
                  <a:latin typeface="Verdana"/>
                  <a:ea typeface="Verdana"/>
                  <a:cs typeface="Verdana"/>
                  <a:sym typeface="Verdana"/>
                </a:rPr>
                <a:t>core, </a:t>
              </a:r>
              <a:r>
                <a:rPr lang="en-US" dirty="0" err="1">
                  <a:solidFill>
                    <a:schemeClr val="lt1"/>
                  </a:solidFill>
                  <a:latin typeface="Verdana"/>
                  <a:ea typeface="Verdana"/>
                  <a:cs typeface="Verdana"/>
                  <a:sym typeface="Verdana"/>
                </a:rPr>
                <a:t>imgproc</a:t>
              </a:r>
              <a:r>
                <a:rPr lang="en-US" dirty="0">
                  <a:solidFill>
                    <a:schemeClr val="lt1"/>
                  </a:solidFill>
                  <a:latin typeface="Verdana"/>
                  <a:ea typeface="Verdana"/>
                  <a:cs typeface="Verdana"/>
                  <a:sym typeface="Verdana"/>
                </a:rPr>
                <a:t>, </a:t>
              </a:r>
              <a:r>
                <a:rPr lang="en-US" dirty="0" err="1">
                  <a:solidFill>
                    <a:schemeClr val="lt1"/>
                  </a:solidFill>
                  <a:latin typeface="Verdana"/>
                  <a:ea typeface="Verdana"/>
                  <a:cs typeface="Verdana"/>
                  <a:sym typeface="Verdana"/>
                </a:rPr>
                <a:t>objdetect</a:t>
              </a:r>
              <a:r>
                <a:rPr lang="en-US" dirty="0">
                  <a:solidFill>
                    <a:schemeClr val="lt1"/>
                  </a:solidFill>
                  <a:latin typeface="Verdana"/>
                  <a:ea typeface="Verdana"/>
                  <a:cs typeface="Verdana"/>
                  <a:sym typeface="Verdana"/>
                </a:rPr>
                <a:t> …</a:t>
              </a:r>
            </a:p>
          </p:txBody>
        </p:sp>
        <p:sp>
          <p:nvSpPr>
            <p:cNvPr id="106" name="Shape 106"/>
            <p:cNvSpPr txBox="1"/>
            <p:nvPr/>
          </p:nvSpPr>
          <p:spPr>
            <a:xfrm>
              <a:off x="819283" y="5882203"/>
              <a:ext cx="1622159" cy="338554"/>
            </a:xfrm>
            <a:prstGeom prst="rect">
              <a:avLst/>
            </a:prstGeom>
            <a:noFill/>
            <a:ln>
              <a:noFill/>
            </a:ln>
          </p:spPr>
          <p:txBody>
            <a:bodyPr lIns="91425" tIns="45700" rIns="91425" bIns="45700" anchor="t" anchorCtr="0">
              <a:noAutofit/>
            </a:bodyPr>
            <a:lstStyle/>
            <a:p>
              <a:pPr>
                <a:buSzPct val="25000"/>
              </a:pPr>
              <a:r>
                <a:rPr lang="en-US" sz="1600" b="1">
                  <a:solidFill>
                    <a:schemeClr val="dk1"/>
                  </a:solidFill>
                  <a:latin typeface="Verdana"/>
                  <a:ea typeface="Verdana"/>
                  <a:cs typeface="Verdana"/>
                  <a:sym typeface="Verdana"/>
                </a:rPr>
                <a:t>OpenCV HAL</a:t>
              </a:r>
            </a:p>
          </p:txBody>
        </p:sp>
        <p:sp>
          <p:nvSpPr>
            <p:cNvPr id="107" name="Shape 107"/>
            <p:cNvSpPr txBox="1"/>
            <p:nvPr/>
          </p:nvSpPr>
          <p:spPr>
            <a:xfrm>
              <a:off x="1127800" y="5356910"/>
              <a:ext cx="1090162" cy="338554"/>
            </a:xfrm>
            <a:prstGeom prst="rect">
              <a:avLst/>
            </a:prstGeom>
            <a:noFill/>
            <a:ln>
              <a:noFill/>
            </a:ln>
          </p:spPr>
          <p:txBody>
            <a:bodyPr lIns="91425" tIns="45700" rIns="91425" bIns="45700" anchor="t" anchorCtr="0">
              <a:noAutofit/>
            </a:bodyPr>
            <a:lstStyle/>
            <a:p>
              <a:pPr algn="r">
                <a:buSzPct val="25000"/>
              </a:pPr>
              <a:r>
                <a:rPr lang="en-US" sz="1600" b="1" dirty="0" err="1">
                  <a:solidFill>
                    <a:schemeClr val="dk1"/>
                  </a:solidFill>
                  <a:latin typeface="Verdana"/>
                  <a:ea typeface="Verdana"/>
                  <a:cs typeface="Verdana"/>
                  <a:sym typeface="Verdana"/>
                </a:rPr>
                <a:t>OpenCV</a:t>
              </a:r>
              <a:endParaRPr lang="en-US" sz="1600" b="1" dirty="0">
                <a:solidFill>
                  <a:schemeClr val="dk1"/>
                </a:solidFill>
                <a:latin typeface="Verdana"/>
                <a:ea typeface="Verdana"/>
                <a:cs typeface="Verdana"/>
                <a:sym typeface="Verdana"/>
              </a:endParaRPr>
            </a:p>
          </p:txBody>
        </p:sp>
        <p:sp>
          <p:nvSpPr>
            <p:cNvPr id="108" name="Shape 108"/>
            <p:cNvSpPr/>
            <p:nvPr/>
          </p:nvSpPr>
          <p:spPr>
            <a:xfrm>
              <a:off x="2383532" y="4497848"/>
              <a:ext cx="5051010" cy="650558"/>
            </a:xfrm>
            <a:prstGeom prst="rect">
              <a:avLst/>
            </a:prstGeom>
            <a:solidFill>
              <a:srgbClr val="76923C"/>
            </a:solidFill>
            <a:ln w="25400" cap="flat" cmpd="sng">
              <a:solidFill>
                <a:srgbClr val="718941"/>
              </a:solidFill>
              <a:prstDash val="solid"/>
              <a:round/>
              <a:headEnd type="none" w="med" len="med"/>
              <a:tailEnd type="none" w="med" len="med"/>
            </a:ln>
          </p:spPr>
          <p:txBody>
            <a:bodyPr lIns="91425" tIns="45700" rIns="91425" bIns="45700" anchor="ctr" anchorCtr="0">
              <a:noAutofit/>
            </a:bodyPr>
            <a:lstStyle/>
            <a:p>
              <a:pPr algn="ctr">
                <a:buSzPct val="25000"/>
              </a:pPr>
              <a:r>
                <a:rPr lang="en-US" dirty="0">
                  <a:solidFill>
                    <a:schemeClr val="lt1"/>
                  </a:solidFill>
                  <a:latin typeface="Verdana"/>
                  <a:ea typeface="Verdana"/>
                  <a:cs typeface="Verdana"/>
                  <a:sym typeface="Verdana"/>
                </a:rPr>
                <a:t>face, text, </a:t>
              </a:r>
              <a:r>
                <a:rPr lang="en-US" dirty="0" err="1">
                  <a:solidFill>
                    <a:schemeClr val="lt1"/>
                  </a:solidFill>
                  <a:latin typeface="Verdana"/>
                  <a:ea typeface="Verdana"/>
                  <a:cs typeface="Verdana"/>
                  <a:sym typeface="Verdana"/>
                </a:rPr>
                <a:t>rgbd</a:t>
              </a:r>
              <a:r>
                <a:rPr lang="en-US" dirty="0">
                  <a:solidFill>
                    <a:schemeClr val="lt1"/>
                  </a:solidFill>
                  <a:latin typeface="Verdana"/>
                  <a:ea typeface="Verdana"/>
                  <a:cs typeface="Verdana"/>
                  <a:sym typeface="Verdana"/>
                </a:rPr>
                <a:t>, …</a:t>
              </a:r>
            </a:p>
          </p:txBody>
        </p:sp>
        <p:sp>
          <p:nvSpPr>
            <p:cNvPr id="109" name="Shape 109"/>
            <p:cNvSpPr txBox="1"/>
            <p:nvPr/>
          </p:nvSpPr>
          <p:spPr>
            <a:xfrm>
              <a:off x="1124594" y="4521282"/>
              <a:ext cx="1093367" cy="584776"/>
            </a:xfrm>
            <a:prstGeom prst="rect">
              <a:avLst/>
            </a:prstGeom>
            <a:noFill/>
            <a:ln>
              <a:noFill/>
            </a:ln>
          </p:spPr>
          <p:txBody>
            <a:bodyPr lIns="91425" tIns="45700" rIns="91425" bIns="45700" anchor="t" anchorCtr="0">
              <a:noAutofit/>
            </a:bodyPr>
            <a:lstStyle/>
            <a:p>
              <a:pPr algn="r">
                <a:buSzPct val="25000"/>
              </a:pPr>
              <a:r>
                <a:rPr lang="en-US" sz="1600" b="1">
                  <a:solidFill>
                    <a:schemeClr val="dk1"/>
                  </a:solidFill>
                  <a:latin typeface="Verdana"/>
                  <a:ea typeface="Verdana"/>
                  <a:cs typeface="Verdana"/>
                  <a:sym typeface="Verdana"/>
                </a:rPr>
                <a:t>OpenCV</a:t>
              </a:r>
            </a:p>
            <a:p>
              <a:pPr algn="r">
                <a:buSzPct val="25000"/>
              </a:pPr>
              <a:r>
                <a:rPr lang="en-US" sz="1600" b="1">
                  <a:solidFill>
                    <a:schemeClr val="dk1"/>
                  </a:solidFill>
                  <a:latin typeface="Verdana"/>
                  <a:ea typeface="Verdana"/>
                  <a:cs typeface="Verdana"/>
                  <a:sym typeface="Verdana"/>
                </a:rPr>
                <a:t>Contrib</a:t>
              </a:r>
            </a:p>
          </p:txBody>
        </p:sp>
        <p:sp>
          <p:nvSpPr>
            <p:cNvPr id="110" name="Shape 110"/>
            <p:cNvSpPr/>
            <p:nvPr/>
          </p:nvSpPr>
          <p:spPr>
            <a:xfrm>
              <a:off x="2383533" y="3841939"/>
              <a:ext cx="2452516" cy="650558"/>
            </a:xfrm>
            <a:prstGeom prst="rect">
              <a:avLst/>
            </a:prstGeom>
            <a:solidFill>
              <a:srgbClr val="953734"/>
            </a:solidFill>
            <a:ln w="25400" cap="flat" cmpd="sng">
              <a:solidFill>
                <a:schemeClr val="accent2"/>
              </a:solidFill>
              <a:prstDash val="solid"/>
              <a:round/>
              <a:headEnd type="none" w="med" len="med"/>
              <a:tailEnd type="none" w="med" len="med"/>
            </a:ln>
          </p:spPr>
          <p:txBody>
            <a:bodyPr lIns="91425" tIns="45700" rIns="91425" bIns="45700" anchor="ctr" anchorCtr="0">
              <a:noAutofit/>
            </a:bodyPr>
            <a:lstStyle/>
            <a:p>
              <a:pPr algn="ctr">
                <a:buSzPct val="25000"/>
              </a:pPr>
              <a:r>
                <a:rPr lang="en-US" dirty="0">
                  <a:solidFill>
                    <a:schemeClr val="lt1"/>
                  </a:solidFill>
                  <a:latin typeface="Verdana"/>
                  <a:ea typeface="Verdana"/>
                  <a:cs typeface="Verdana"/>
                  <a:sym typeface="Verdana"/>
                </a:rPr>
                <a:t>Bindings: Python, Java</a:t>
              </a:r>
            </a:p>
          </p:txBody>
        </p:sp>
        <p:sp>
          <p:nvSpPr>
            <p:cNvPr id="111" name="Shape 111"/>
            <p:cNvSpPr/>
            <p:nvPr/>
          </p:nvSpPr>
          <p:spPr>
            <a:xfrm>
              <a:off x="4836048" y="3841939"/>
              <a:ext cx="2598492" cy="650558"/>
            </a:xfrm>
            <a:prstGeom prst="rect">
              <a:avLst/>
            </a:prstGeom>
            <a:solidFill>
              <a:schemeClr val="accent2"/>
            </a:solidFill>
            <a:ln w="25400" cap="flat" cmpd="sng">
              <a:solidFill>
                <a:srgbClr val="8C3A38"/>
              </a:solidFill>
              <a:prstDash val="solid"/>
              <a:round/>
              <a:headEnd type="none" w="med" len="med"/>
              <a:tailEnd type="none" w="med" len="med"/>
            </a:ln>
          </p:spPr>
          <p:txBody>
            <a:bodyPr lIns="91425" tIns="45700" rIns="91425" bIns="45700" anchor="ctr" anchorCtr="0">
              <a:noAutofit/>
            </a:bodyPr>
            <a:lstStyle/>
            <a:p>
              <a:pPr algn="ctr">
                <a:buSzPct val="25000"/>
              </a:pPr>
              <a:r>
                <a:rPr lang="en-US" dirty="0">
                  <a:solidFill>
                    <a:schemeClr val="lt1"/>
                  </a:solidFill>
                  <a:latin typeface="Verdana"/>
                  <a:ea typeface="Verdana"/>
                  <a:cs typeface="Verdana"/>
                  <a:sym typeface="Verdana"/>
                </a:rPr>
                <a:t>Samples, Apps, Solutions</a:t>
              </a:r>
            </a:p>
          </p:txBody>
        </p:sp>
      </p:grpSp>
      <p:grpSp>
        <p:nvGrpSpPr>
          <p:cNvPr id="112" name="Shape 112"/>
          <p:cNvGrpSpPr/>
          <p:nvPr/>
        </p:nvGrpSpPr>
        <p:grpSpPr>
          <a:xfrm>
            <a:off x="4980791" y="2070114"/>
            <a:ext cx="5078781" cy="914758"/>
            <a:chOff x="3498810" y="2263551"/>
            <a:chExt cx="5078781" cy="914758"/>
          </a:xfrm>
        </p:grpSpPr>
        <p:pic>
          <p:nvPicPr>
            <p:cNvPr id="113" name="Shape 113"/>
            <p:cNvPicPr preferRelativeResize="0"/>
            <p:nvPr/>
          </p:nvPicPr>
          <p:blipFill rotWithShape="1">
            <a:blip r:embed="rId3">
              <a:alphaModFix/>
            </a:blip>
            <a:srcRect/>
            <a:stretch/>
          </p:blipFill>
          <p:spPr>
            <a:xfrm>
              <a:off x="3498810" y="2263551"/>
              <a:ext cx="904022" cy="914758"/>
            </a:xfrm>
            <a:prstGeom prst="rect">
              <a:avLst/>
            </a:prstGeom>
            <a:noFill/>
            <a:ln>
              <a:noFill/>
            </a:ln>
          </p:spPr>
        </p:pic>
        <p:pic>
          <p:nvPicPr>
            <p:cNvPr id="114" name="Shape 114"/>
            <p:cNvPicPr preferRelativeResize="0"/>
            <p:nvPr/>
          </p:nvPicPr>
          <p:blipFill rotWithShape="1">
            <a:blip r:embed="rId4">
              <a:alphaModFix/>
            </a:blip>
            <a:srcRect/>
            <a:stretch/>
          </p:blipFill>
          <p:spPr>
            <a:xfrm>
              <a:off x="4582132" y="2334650"/>
              <a:ext cx="706279" cy="836904"/>
            </a:xfrm>
            <a:prstGeom prst="rect">
              <a:avLst/>
            </a:prstGeom>
            <a:noFill/>
            <a:ln>
              <a:noFill/>
            </a:ln>
          </p:spPr>
        </p:pic>
        <p:pic>
          <p:nvPicPr>
            <p:cNvPr id="115" name="Shape 115"/>
            <p:cNvPicPr preferRelativeResize="0"/>
            <p:nvPr/>
          </p:nvPicPr>
          <p:blipFill rotWithShape="1">
            <a:blip r:embed="rId5">
              <a:alphaModFix/>
            </a:blip>
            <a:srcRect/>
            <a:stretch/>
          </p:blipFill>
          <p:spPr>
            <a:xfrm>
              <a:off x="5522923" y="2326285"/>
              <a:ext cx="674060" cy="814055"/>
            </a:xfrm>
            <a:prstGeom prst="rect">
              <a:avLst/>
            </a:prstGeom>
            <a:noFill/>
            <a:ln>
              <a:noFill/>
            </a:ln>
          </p:spPr>
        </p:pic>
        <p:pic>
          <p:nvPicPr>
            <p:cNvPr id="116" name="Shape 116"/>
            <p:cNvPicPr preferRelativeResize="0"/>
            <p:nvPr/>
          </p:nvPicPr>
          <p:blipFill rotWithShape="1">
            <a:blip r:embed="rId6">
              <a:alphaModFix/>
            </a:blip>
            <a:srcRect l="-1" r="-190"/>
            <a:stretch/>
          </p:blipFill>
          <p:spPr>
            <a:xfrm>
              <a:off x="6331364" y="2326285"/>
              <a:ext cx="1092958" cy="824838"/>
            </a:xfrm>
            <a:prstGeom prst="rect">
              <a:avLst/>
            </a:prstGeom>
            <a:noFill/>
            <a:ln>
              <a:noFill/>
            </a:ln>
          </p:spPr>
        </p:pic>
        <p:pic>
          <p:nvPicPr>
            <p:cNvPr id="117" name="Shape 117"/>
            <p:cNvPicPr preferRelativeResize="0"/>
            <p:nvPr/>
          </p:nvPicPr>
          <p:blipFill rotWithShape="1">
            <a:blip r:embed="rId7">
              <a:alphaModFix/>
            </a:blip>
            <a:srcRect l="9266" t="18396" r="41313" b="32512"/>
            <a:stretch/>
          </p:blipFill>
          <p:spPr>
            <a:xfrm>
              <a:off x="7484621" y="2442482"/>
              <a:ext cx="1092971" cy="631873"/>
            </a:xfrm>
            <a:prstGeom prst="rect">
              <a:avLst/>
            </a:prstGeom>
            <a:noFill/>
            <a:ln>
              <a:noFill/>
            </a:ln>
          </p:spPr>
        </p:pic>
      </p:grpSp>
      <p:sp>
        <p:nvSpPr>
          <p:cNvPr id="118" name="Shape 118"/>
          <p:cNvSpPr txBox="1"/>
          <p:nvPr/>
        </p:nvSpPr>
        <p:spPr>
          <a:xfrm>
            <a:off x="4430416" y="6046155"/>
            <a:ext cx="5201424" cy="768642"/>
          </a:xfrm>
          <a:prstGeom prst="rect">
            <a:avLst/>
          </a:prstGeom>
          <a:noFill/>
          <a:ln>
            <a:noFill/>
          </a:ln>
        </p:spPr>
        <p:txBody>
          <a:bodyPr lIns="91425" tIns="45700" rIns="91425" bIns="45700" anchor="t" anchorCtr="0">
            <a:noAutofit/>
          </a:bodyPr>
          <a:lstStyle/>
          <a:p>
            <a:pPr marL="342900" indent="-342900">
              <a:buClr>
                <a:schemeClr val="dk1"/>
              </a:buClr>
              <a:buSzPct val="100000"/>
              <a:buFont typeface="Arial"/>
              <a:buChar char="•"/>
            </a:pPr>
            <a:r>
              <a:rPr lang="en-US" dirty="0" smtClean="0">
                <a:solidFill>
                  <a:schemeClr val="dk1"/>
                </a:solidFill>
                <a:latin typeface="Verdana"/>
                <a:ea typeface="Verdana"/>
                <a:cs typeface="Verdana"/>
                <a:sym typeface="Verdana"/>
              </a:rPr>
              <a:t>Source from: </a:t>
            </a:r>
            <a:r>
              <a:rPr lang="en-US" dirty="0" err="1" smtClean="0">
                <a:solidFill>
                  <a:schemeClr val="dk1"/>
                </a:solidFill>
                <a:latin typeface="Verdana"/>
                <a:ea typeface="Verdana"/>
                <a:cs typeface="Verdana"/>
                <a:sym typeface="Verdana"/>
              </a:rPr>
              <a:t>OpenCV</a:t>
            </a:r>
            <a:r>
              <a:rPr lang="en-US" dirty="0" smtClean="0">
                <a:solidFill>
                  <a:schemeClr val="dk1"/>
                </a:solidFill>
                <a:latin typeface="Verdana"/>
                <a:ea typeface="Verdana"/>
                <a:cs typeface="Verdana"/>
                <a:sym typeface="Verdana"/>
              </a:rPr>
              <a:t> 2015 CVPR Tutorial</a:t>
            </a:r>
          </a:p>
        </p:txBody>
      </p:sp>
    </p:spTree>
    <p:extLst>
      <p:ext uri="{BB962C8B-B14F-4D97-AF65-F5344CB8AC3E}">
        <p14:creationId xmlns:p14="http://schemas.microsoft.com/office/powerpoint/2010/main" val="4289294222"/>
      </p:ext>
    </p:extLst>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2193089" y="1"/>
            <a:ext cx="7772400" cy="1144429"/>
          </a:xfrm>
          <a:prstGeom prst="rect">
            <a:avLst/>
          </a:prstGeom>
          <a:noFill/>
          <a:ln>
            <a:noFill/>
          </a:ln>
        </p:spPr>
        <p:txBody>
          <a:bodyPr vert="horz" lIns="82275" tIns="41125" rIns="82275" bIns="41125" rtlCol="0" anchor="ctr" anchorCtr="0">
            <a:noAutofit/>
          </a:bodyPr>
          <a:lstStyle/>
          <a:p>
            <a:pPr algn="ctr">
              <a:spcBef>
                <a:spcPts val="0"/>
              </a:spcBef>
              <a:buSzPct val="25000"/>
            </a:pPr>
            <a:r>
              <a:rPr lang="en-US" sz="4000">
                <a:solidFill>
                  <a:schemeClr val="dk2"/>
                </a:solidFill>
                <a:latin typeface="Verdana"/>
                <a:ea typeface="Verdana"/>
                <a:cs typeface="Verdana"/>
                <a:sym typeface="Verdana"/>
              </a:rPr>
              <a:t>OpenCV History</a:t>
            </a:r>
          </a:p>
        </p:txBody>
      </p:sp>
      <p:grpSp>
        <p:nvGrpSpPr>
          <p:cNvPr id="139" name="Shape 139"/>
          <p:cNvGrpSpPr/>
          <p:nvPr/>
        </p:nvGrpSpPr>
        <p:grpSpPr>
          <a:xfrm>
            <a:off x="1868244" y="3281086"/>
            <a:ext cx="8498540" cy="658021"/>
            <a:chOff x="344244" y="3281085"/>
            <a:chExt cx="8498540" cy="658021"/>
          </a:xfrm>
        </p:grpSpPr>
        <p:cxnSp>
          <p:nvCxnSpPr>
            <p:cNvPr id="140" name="Shape 140"/>
            <p:cNvCxnSpPr/>
            <p:nvPr/>
          </p:nvCxnSpPr>
          <p:spPr>
            <a:xfrm>
              <a:off x="398033" y="3593053"/>
              <a:ext cx="8444752" cy="0"/>
            </a:xfrm>
            <a:prstGeom prst="straightConnector1">
              <a:avLst/>
            </a:prstGeom>
            <a:noFill/>
            <a:ln w="57150" cap="flat" cmpd="sng">
              <a:solidFill>
                <a:srgbClr val="4A7DBB"/>
              </a:solidFill>
              <a:prstDash val="solid"/>
              <a:round/>
              <a:headEnd type="none" w="med" len="med"/>
              <a:tailEnd type="stealth" w="lg" len="lg"/>
            </a:ln>
          </p:spPr>
        </p:cxnSp>
        <p:grpSp>
          <p:nvGrpSpPr>
            <p:cNvPr id="141" name="Shape 141"/>
            <p:cNvGrpSpPr/>
            <p:nvPr/>
          </p:nvGrpSpPr>
          <p:grpSpPr>
            <a:xfrm>
              <a:off x="537881" y="3334869"/>
              <a:ext cx="7896113" cy="505609"/>
              <a:chOff x="559397" y="2011678"/>
              <a:chExt cx="7053440" cy="505609"/>
            </a:xfrm>
          </p:grpSpPr>
          <p:sp>
            <p:nvSpPr>
              <p:cNvPr id="142" name="Shape 142"/>
              <p:cNvSpPr/>
              <p:nvPr/>
            </p:nvSpPr>
            <p:spPr>
              <a:xfrm>
                <a:off x="559397" y="2011678"/>
                <a:ext cx="441062" cy="505609"/>
              </a:xfrm>
              <a:prstGeom prst="rect">
                <a:avLst/>
              </a:prstGeom>
              <a:noFill/>
              <a:ln w="25400" cap="flat" cmpd="sng">
                <a:solidFill>
                  <a:srgbClr val="395E8A"/>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Verdana"/>
                  <a:ea typeface="Verdana"/>
                  <a:cs typeface="Verdana"/>
                  <a:sym typeface="Verdana"/>
                </a:endParaRPr>
              </a:p>
            </p:txBody>
          </p:sp>
          <p:sp>
            <p:nvSpPr>
              <p:cNvPr id="143" name="Shape 143"/>
              <p:cNvSpPr/>
              <p:nvPr/>
            </p:nvSpPr>
            <p:spPr>
              <a:xfrm>
                <a:off x="1001657" y="2011678"/>
                <a:ext cx="441062" cy="505609"/>
              </a:xfrm>
              <a:prstGeom prst="rect">
                <a:avLst/>
              </a:prstGeom>
              <a:noFill/>
              <a:ln w="25400" cap="flat" cmpd="sng">
                <a:solidFill>
                  <a:srgbClr val="395E8A"/>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Verdana"/>
                  <a:ea typeface="Verdana"/>
                  <a:cs typeface="Verdana"/>
                  <a:sym typeface="Verdana"/>
                </a:endParaRPr>
              </a:p>
            </p:txBody>
          </p:sp>
          <p:sp>
            <p:nvSpPr>
              <p:cNvPr id="144" name="Shape 144"/>
              <p:cNvSpPr/>
              <p:nvPr/>
            </p:nvSpPr>
            <p:spPr>
              <a:xfrm>
                <a:off x="1443916" y="2011678"/>
                <a:ext cx="441062" cy="505609"/>
              </a:xfrm>
              <a:prstGeom prst="rect">
                <a:avLst/>
              </a:prstGeom>
              <a:noFill/>
              <a:ln w="25400" cap="flat" cmpd="sng">
                <a:solidFill>
                  <a:srgbClr val="395E8A"/>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Verdana"/>
                  <a:ea typeface="Verdana"/>
                  <a:cs typeface="Verdana"/>
                  <a:sym typeface="Verdana"/>
                </a:endParaRPr>
              </a:p>
            </p:txBody>
          </p:sp>
          <p:sp>
            <p:nvSpPr>
              <p:cNvPr id="145" name="Shape 145"/>
              <p:cNvSpPr/>
              <p:nvPr/>
            </p:nvSpPr>
            <p:spPr>
              <a:xfrm>
                <a:off x="1886176" y="2011678"/>
                <a:ext cx="441062" cy="505609"/>
              </a:xfrm>
              <a:prstGeom prst="rect">
                <a:avLst/>
              </a:prstGeom>
              <a:noFill/>
              <a:ln w="25400" cap="flat" cmpd="sng">
                <a:solidFill>
                  <a:srgbClr val="395E8A"/>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Verdana"/>
                  <a:ea typeface="Verdana"/>
                  <a:cs typeface="Verdana"/>
                  <a:sym typeface="Verdana"/>
                </a:endParaRPr>
              </a:p>
            </p:txBody>
          </p:sp>
          <p:sp>
            <p:nvSpPr>
              <p:cNvPr id="146" name="Shape 146"/>
              <p:cNvSpPr/>
              <p:nvPr/>
            </p:nvSpPr>
            <p:spPr>
              <a:xfrm>
                <a:off x="2328436" y="2011678"/>
                <a:ext cx="441062" cy="505609"/>
              </a:xfrm>
              <a:prstGeom prst="rect">
                <a:avLst/>
              </a:prstGeom>
              <a:noFill/>
              <a:ln w="25400" cap="flat" cmpd="sng">
                <a:solidFill>
                  <a:srgbClr val="395E8A"/>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Verdana"/>
                  <a:ea typeface="Verdana"/>
                  <a:cs typeface="Verdana"/>
                  <a:sym typeface="Verdana"/>
                </a:endParaRPr>
              </a:p>
            </p:txBody>
          </p:sp>
          <p:sp>
            <p:nvSpPr>
              <p:cNvPr id="147" name="Shape 147"/>
              <p:cNvSpPr/>
              <p:nvPr/>
            </p:nvSpPr>
            <p:spPr>
              <a:xfrm>
                <a:off x="2759939" y="2011678"/>
                <a:ext cx="441062" cy="505609"/>
              </a:xfrm>
              <a:prstGeom prst="rect">
                <a:avLst/>
              </a:prstGeom>
              <a:noFill/>
              <a:ln w="25400" cap="flat" cmpd="sng">
                <a:solidFill>
                  <a:srgbClr val="395E8A"/>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Verdana"/>
                  <a:ea typeface="Verdana"/>
                  <a:cs typeface="Verdana"/>
                  <a:sym typeface="Verdana"/>
                </a:endParaRPr>
              </a:p>
            </p:txBody>
          </p:sp>
          <p:sp>
            <p:nvSpPr>
              <p:cNvPr id="148" name="Shape 148"/>
              <p:cNvSpPr/>
              <p:nvPr/>
            </p:nvSpPr>
            <p:spPr>
              <a:xfrm>
                <a:off x="3202199" y="2011678"/>
                <a:ext cx="441062" cy="505609"/>
              </a:xfrm>
              <a:prstGeom prst="rect">
                <a:avLst/>
              </a:prstGeom>
              <a:noFill/>
              <a:ln w="25400" cap="flat" cmpd="sng">
                <a:solidFill>
                  <a:srgbClr val="395E8A"/>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Verdana"/>
                  <a:ea typeface="Verdana"/>
                  <a:cs typeface="Verdana"/>
                  <a:sym typeface="Verdana"/>
                </a:endParaRPr>
              </a:p>
            </p:txBody>
          </p:sp>
          <p:sp>
            <p:nvSpPr>
              <p:cNvPr id="149" name="Shape 149"/>
              <p:cNvSpPr/>
              <p:nvPr/>
            </p:nvSpPr>
            <p:spPr>
              <a:xfrm>
                <a:off x="3644458" y="2011678"/>
                <a:ext cx="441062" cy="505609"/>
              </a:xfrm>
              <a:prstGeom prst="rect">
                <a:avLst/>
              </a:prstGeom>
              <a:noFill/>
              <a:ln w="25400" cap="flat" cmpd="sng">
                <a:solidFill>
                  <a:srgbClr val="395E8A"/>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Verdana"/>
                  <a:ea typeface="Verdana"/>
                  <a:cs typeface="Verdana"/>
                  <a:sym typeface="Verdana"/>
                </a:endParaRPr>
              </a:p>
            </p:txBody>
          </p:sp>
          <p:sp>
            <p:nvSpPr>
              <p:cNvPr id="150" name="Shape 150"/>
              <p:cNvSpPr/>
              <p:nvPr/>
            </p:nvSpPr>
            <p:spPr>
              <a:xfrm>
                <a:off x="4086719" y="2011678"/>
                <a:ext cx="441062" cy="505609"/>
              </a:xfrm>
              <a:prstGeom prst="rect">
                <a:avLst/>
              </a:prstGeom>
              <a:noFill/>
              <a:ln w="25400" cap="flat" cmpd="sng">
                <a:solidFill>
                  <a:srgbClr val="395E8A"/>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Verdana"/>
                  <a:ea typeface="Verdana"/>
                  <a:cs typeface="Verdana"/>
                  <a:sym typeface="Verdana"/>
                </a:endParaRPr>
              </a:p>
            </p:txBody>
          </p:sp>
          <p:sp>
            <p:nvSpPr>
              <p:cNvPr id="151" name="Shape 151"/>
              <p:cNvSpPr/>
              <p:nvPr/>
            </p:nvSpPr>
            <p:spPr>
              <a:xfrm>
                <a:off x="4528978" y="2011678"/>
                <a:ext cx="441062" cy="505609"/>
              </a:xfrm>
              <a:prstGeom prst="rect">
                <a:avLst/>
              </a:prstGeom>
              <a:noFill/>
              <a:ln w="25400" cap="flat" cmpd="sng">
                <a:solidFill>
                  <a:srgbClr val="395E8A"/>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Verdana"/>
                  <a:ea typeface="Verdana"/>
                  <a:cs typeface="Verdana"/>
                  <a:sym typeface="Verdana"/>
                </a:endParaRPr>
              </a:p>
            </p:txBody>
          </p:sp>
          <p:sp>
            <p:nvSpPr>
              <p:cNvPr id="152" name="Shape 152"/>
              <p:cNvSpPr/>
              <p:nvPr/>
            </p:nvSpPr>
            <p:spPr>
              <a:xfrm>
                <a:off x="4971239" y="2011678"/>
                <a:ext cx="441062" cy="505609"/>
              </a:xfrm>
              <a:prstGeom prst="rect">
                <a:avLst/>
              </a:prstGeom>
              <a:noFill/>
              <a:ln w="25400" cap="flat" cmpd="sng">
                <a:solidFill>
                  <a:srgbClr val="395E8A"/>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Verdana"/>
                  <a:ea typeface="Verdana"/>
                  <a:cs typeface="Verdana"/>
                  <a:sym typeface="Verdana"/>
                </a:endParaRPr>
              </a:p>
            </p:txBody>
          </p:sp>
          <p:sp>
            <p:nvSpPr>
              <p:cNvPr id="153" name="Shape 153"/>
              <p:cNvSpPr/>
              <p:nvPr/>
            </p:nvSpPr>
            <p:spPr>
              <a:xfrm>
                <a:off x="5413498" y="2011678"/>
                <a:ext cx="441062" cy="505609"/>
              </a:xfrm>
              <a:prstGeom prst="rect">
                <a:avLst/>
              </a:prstGeom>
              <a:noFill/>
              <a:ln w="25400" cap="flat" cmpd="sng">
                <a:solidFill>
                  <a:srgbClr val="395E8A"/>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Verdana"/>
                  <a:ea typeface="Verdana"/>
                  <a:cs typeface="Verdana"/>
                  <a:sym typeface="Verdana"/>
                </a:endParaRPr>
              </a:p>
            </p:txBody>
          </p:sp>
          <p:sp>
            <p:nvSpPr>
              <p:cNvPr id="154" name="Shape 154"/>
              <p:cNvSpPr/>
              <p:nvPr/>
            </p:nvSpPr>
            <p:spPr>
              <a:xfrm>
                <a:off x="5855758" y="2011678"/>
                <a:ext cx="441062" cy="505609"/>
              </a:xfrm>
              <a:prstGeom prst="rect">
                <a:avLst/>
              </a:prstGeom>
              <a:noFill/>
              <a:ln w="25400" cap="flat" cmpd="sng">
                <a:solidFill>
                  <a:srgbClr val="395E8A"/>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Verdana"/>
                  <a:ea typeface="Verdana"/>
                  <a:cs typeface="Verdana"/>
                  <a:sym typeface="Verdana"/>
                </a:endParaRPr>
              </a:p>
            </p:txBody>
          </p:sp>
          <p:sp>
            <p:nvSpPr>
              <p:cNvPr id="155" name="Shape 155"/>
              <p:cNvSpPr/>
              <p:nvPr/>
            </p:nvSpPr>
            <p:spPr>
              <a:xfrm>
                <a:off x="6298019" y="2011678"/>
                <a:ext cx="441062" cy="505609"/>
              </a:xfrm>
              <a:prstGeom prst="rect">
                <a:avLst/>
              </a:prstGeom>
              <a:noFill/>
              <a:ln w="25400" cap="flat" cmpd="sng">
                <a:solidFill>
                  <a:srgbClr val="395E8A"/>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Verdana"/>
                  <a:ea typeface="Verdana"/>
                  <a:cs typeface="Verdana"/>
                  <a:sym typeface="Verdana"/>
                </a:endParaRPr>
              </a:p>
            </p:txBody>
          </p:sp>
          <p:sp>
            <p:nvSpPr>
              <p:cNvPr id="156" name="Shape 156"/>
              <p:cNvSpPr/>
              <p:nvPr/>
            </p:nvSpPr>
            <p:spPr>
              <a:xfrm>
                <a:off x="6729521" y="2011678"/>
                <a:ext cx="441062" cy="505609"/>
              </a:xfrm>
              <a:prstGeom prst="rect">
                <a:avLst/>
              </a:prstGeom>
              <a:noFill/>
              <a:ln w="25400" cap="flat" cmpd="sng">
                <a:solidFill>
                  <a:srgbClr val="395E8A"/>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Verdana"/>
                  <a:ea typeface="Verdana"/>
                  <a:cs typeface="Verdana"/>
                  <a:sym typeface="Verdana"/>
                </a:endParaRPr>
              </a:p>
            </p:txBody>
          </p:sp>
          <p:sp>
            <p:nvSpPr>
              <p:cNvPr id="157" name="Shape 157"/>
              <p:cNvSpPr/>
              <p:nvPr/>
            </p:nvSpPr>
            <p:spPr>
              <a:xfrm>
                <a:off x="7171774" y="2011678"/>
                <a:ext cx="441062" cy="505609"/>
              </a:xfrm>
              <a:prstGeom prst="rect">
                <a:avLst/>
              </a:prstGeom>
              <a:noFill/>
              <a:ln w="25400" cap="flat" cmpd="sng">
                <a:solidFill>
                  <a:srgbClr val="395E8A"/>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Verdana"/>
                  <a:ea typeface="Verdana"/>
                  <a:cs typeface="Verdana"/>
                  <a:sym typeface="Verdana"/>
                </a:endParaRPr>
              </a:p>
            </p:txBody>
          </p:sp>
        </p:grpSp>
        <p:sp>
          <p:nvSpPr>
            <p:cNvPr id="158" name="Shape 158"/>
            <p:cNvSpPr/>
            <p:nvPr/>
          </p:nvSpPr>
          <p:spPr>
            <a:xfrm>
              <a:off x="344244" y="3281085"/>
              <a:ext cx="8347934" cy="118333"/>
            </a:xfrm>
            <a:prstGeom prst="rect">
              <a:avLst/>
            </a:prstGeom>
            <a:solidFill>
              <a:schemeClr val="lt1"/>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Verdana"/>
                <a:ea typeface="Verdana"/>
                <a:cs typeface="Verdana"/>
                <a:sym typeface="Verdana"/>
              </a:endParaRPr>
            </a:p>
          </p:txBody>
        </p:sp>
        <p:sp>
          <p:nvSpPr>
            <p:cNvPr id="159" name="Shape 159"/>
            <p:cNvSpPr/>
            <p:nvPr/>
          </p:nvSpPr>
          <p:spPr>
            <a:xfrm>
              <a:off x="344244" y="3820773"/>
              <a:ext cx="8347934" cy="118333"/>
            </a:xfrm>
            <a:prstGeom prst="rect">
              <a:avLst/>
            </a:prstGeom>
            <a:solidFill>
              <a:schemeClr val="lt1"/>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Verdana"/>
                <a:ea typeface="Verdana"/>
                <a:cs typeface="Verdana"/>
                <a:sym typeface="Verdana"/>
              </a:endParaRPr>
            </a:p>
          </p:txBody>
        </p:sp>
      </p:grpSp>
      <p:sp>
        <p:nvSpPr>
          <p:cNvPr id="160" name="Shape 160"/>
          <p:cNvSpPr txBox="1"/>
          <p:nvPr/>
        </p:nvSpPr>
        <p:spPr>
          <a:xfrm rot="3118200">
            <a:off x="1900521" y="3840476"/>
            <a:ext cx="652742" cy="369331"/>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1999</a:t>
            </a:r>
          </a:p>
        </p:txBody>
      </p:sp>
      <p:sp>
        <p:nvSpPr>
          <p:cNvPr id="161" name="Shape 161"/>
          <p:cNvSpPr txBox="1"/>
          <p:nvPr/>
        </p:nvSpPr>
        <p:spPr>
          <a:xfrm rot="3118200">
            <a:off x="9809185" y="3840476"/>
            <a:ext cx="652742" cy="369331"/>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2015</a:t>
            </a:r>
          </a:p>
        </p:txBody>
      </p:sp>
      <p:sp>
        <p:nvSpPr>
          <p:cNvPr id="162" name="Shape 162"/>
          <p:cNvSpPr txBox="1"/>
          <p:nvPr/>
        </p:nvSpPr>
        <p:spPr>
          <a:xfrm rot="3118200">
            <a:off x="2394812" y="3840476"/>
            <a:ext cx="652742" cy="369331"/>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2000</a:t>
            </a:r>
          </a:p>
        </p:txBody>
      </p:sp>
      <p:sp>
        <p:nvSpPr>
          <p:cNvPr id="163" name="Shape 163"/>
          <p:cNvSpPr txBox="1"/>
          <p:nvPr/>
        </p:nvSpPr>
        <p:spPr>
          <a:xfrm rot="3118200">
            <a:off x="2889105" y="3840476"/>
            <a:ext cx="652742" cy="369331"/>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2001</a:t>
            </a:r>
          </a:p>
        </p:txBody>
      </p:sp>
      <p:sp>
        <p:nvSpPr>
          <p:cNvPr id="164" name="Shape 164"/>
          <p:cNvSpPr txBox="1"/>
          <p:nvPr/>
        </p:nvSpPr>
        <p:spPr>
          <a:xfrm rot="3118200">
            <a:off x="3383396" y="3840476"/>
            <a:ext cx="652742" cy="369331"/>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2002</a:t>
            </a:r>
          </a:p>
        </p:txBody>
      </p:sp>
      <p:sp>
        <p:nvSpPr>
          <p:cNvPr id="165" name="Shape 165"/>
          <p:cNvSpPr txBox="1"/>
          <p:nvPr/>
        </p:nvSpPr>
        <p:spPr>
          <a:xfrm rot="3118200">
            <a:off x="3877688" y="3840476"/>
            <a:ext cx="652742" cy="369331"/>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2003</a:t>
            </a:r>
          </a:p>
        </p:txBody>
      </p:sp>
      <p:sp>
        <p:nvSpPr>
          <p:cNvPr id="166" name="Shape 166"/>
          <p:cNvSpPr txBox="1"/>
          <p:nvPr/>
        </p:nvSpPr>
        <p:spPr>
          <a:xfrm rot="3118200">
            <a:off x="4371980" y="3840476"/>
            <a:ext cx="652742" cy="369331"/>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2004</a:t>
            </a:r>
          </a:p>
        </p:txBody>
      </p:sp>
      <p:sp>
        <p:nvSpPr>
          <p:cNvPr id="167" name="Shape 167"/>
          <p:cNvSpPr txBox="1"/>
          <p:nvPr/>
        </p:nvSpPr>
        <p:spPr>
          <a:xfrm rot="3118200">
            <a:off x="4866271" y="3840476"/>
            <a:ext cx="652742" cy="369331"/>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2005</a:t>
            </a:r>
          </a:p>
        </p:txBody>
      </p:sp>
      <p:sp>
        <p:nvSpPr>
          <p:cNvPr id="168" name="Shape 168"/>
          <p:cNvSpPr txBox="1"/>
          <p:nvPr/>
        </p:nvSpPr>
        <p:spPr>
          <a:xfrm rot="3118200">
            <a:off x="5360564" y="3840476"/>
            <a:ext cx="652742" cy="369331"/>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2006</a:t>
            </a:r>
          </a:p>
        </p:txBody>
      </p:sp>
      <p:sp>
        <p:nvSpPr>
          <p:cNvPr id="169" name="Shape 169"/>
          <p:cNvSpPr txBox="1"/>
          <p:nvPr/>
        </p:nvSpPr>
        <p:spPr>
          <a:xfrm rot="3118200">
            <a:off x="5854855" y="3840476"/>
            <a:ext cx="652742" cy="369331"/>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2007</a:t>
            </a:r>
          </a:p>
        </p:txBody>
      </p:sp>
      <p:sp>
        <p:nvSpPr>
          <p:cNvPr id="170" name="Shape 170"/>
          <p:cNvSpPr txBox="1"/>
          <p:nvPr/>
        </p:nvSpPr>
        <p:spPr>
          <a:xfrm rot="3118200">
            <a:off x="6349148" y="3840476"/>
            <a:ext cx="652742" cy="369331"/>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2008</a:t>
            </a:r>
          </a:p>
        </p:txBody>
      </p:sp>
      <p:sp>
        <p:nvSpPr>
          <p:cNvPr id="171" name="Shape 171"/>
          <p:cNvSpPr txBox="1"/>
          <p:nvPr/>
        </p:nvSpPr>
        <p:spPr>
          <a:xfrm rot="3118200">
            <a:off x="6843439" y="3840476"/>
            <a:ext cx="652742" cy="369331"/>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2009</a:t>
            </a:r>
          </a:p>
        </p:txBody>
      </p:sp>
      <p:sp>
        <p:nvSpPr>
          <p:cNvPr id="172" name="Shape 172"/>
          <p:cNvSpPr txBox="1"/>
          <p:nvPr/>
        </p:nvSpPr>
        <p:spPr>
          <a:xfrm rot="3118200">
            <a:off x="7337731" y="3840476"/>
            <a:ext cx="652742" cy="369331"/>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2010</a:t>
            </a:r>
          </a:p>
        </p:txBody>
      </p:sp>
      <p:sp>
        <p:nvSpPr>
          <p:cNvPr id="173" name="Shape 173"/>
          <p:cNvSpPr txBox="1"/>
          <p:nvPr/>
        </p:nvSpPr>
        <p:spPr>
          <a:xfrm rot="3118200">
            <a:off x="7832024" y="3840476"/>
            <a:ext cx="652742" cy="369331"/>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2011</a:t>
            </a:r>
          </a:p>
        </p:txBody>
      </p:sp>
      <p:sp>
        <p:nvSpPr>
          <p:cNvPr id="174" name="Shape 174"/>
          <p:cNvSpPr txBox="1"/>
          <p:nvPr/>
        </p:nvSpPr>
        <p:spPr>
          <a:xfrm rot="3118200">
            <a:off x="8326314" y="3840476"/>
            <a:ext cx="652742" cy="369331"/>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2012</a:t>
            </a:r>
          </a:p>
        </p:txBody>
      </p:sp>
      <p:sp>
        <p:nvSpPr>
          <p:cNvPr id="175" name="Shape 175"/>
          <p:cNvSpPr txBox="1"/>
          <p:nvPr/>
        </p:nvSpPr>
        <p:spPr>
          <a:xfrm rot="3118200">
            <a:off x="8820606" y="3840476"/>
            <a:ext cx="652742" cy="369331"/>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2013</a:t>
            </a:r>
          </a:p>
        </p:txBody>
      </p:sp>
      <p:sp>
        <p:nvSpPr>
          <p:cNvPr id="176" name="Shape 176"/>
          <p:cNvSpPr txBox="1"/>
          <p:nvPr/>
        </p:nvSpPr>
        <p:spPr>
          <a:xfrm rot="3118200">
            <a:off x="9314899" y="3840476"/>
            <a:ext cx="652742" cy="369331"/>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2014</a:t>
            </a:r>
          </a:p>
        </p:txBody>
      </p:sp>
      <p:sp>
        <p:nvSpPr>
          <p:cNvPr id="177" name="Shape 177"/>
          <p:cNvSpPr txBox="1"/>
          <p:nvPr/>
        </p:nvSpPr>
        <p:spPr>
          <a:xfrm>
            <a:off x="1739146" y="3068614"/>
            <a:ext cx="1739099" cy="369299"/>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OpenCV Started</a:t>
            </a:r>
          </a:p>
        </p:txBody>
      </p:sp>
      <p:sp>
        <p:nvSpPr>
          <p:cNvPr id="178" name="Shape 178"/>
          <p:cNvSpPr txBox="1"/>
          <p:nvPr/>
        </p:nvSpPr>
        <p:spPr>
          <a:xfrm>
            <a:off x="1923826" y="2380110"/>
            <a:ext cx="4291200" cy="369299"/>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Alpha Release at CVPR 2000. Windows only.</a:t>
            </a:r>
          </a:p>
        </p:txBody>
      </p:sp>
      <p:sp>
        <p:nvSpPr>
          <p:cNvPr id="179" name="Shape 179"/>
          <p:cNvSpPr txBox="1"/>
          <p:nvPr/>
        </p:nvSpPr>
        <p:spPr>
          <a:xfrm>
            <a:off x="2697001" y="2723469"/>
            <a:ext cx="2222853" cy="369332"/>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Beta 1. Linux support </a:t>
            </a:r>
          </a:p>
        </p:txBody>
      </p:sp>
      <p:sp>
        <p:nvSpPr>
          <p:cNvPr id="180" name="Shape 180"/>
          <p:cNvSpPr txBox="1"/>
          <p:nvPr/>
        </p:nvSpPr>
        <p:spPr>
          <a:xfrm>
            <a:off x="5754408" y="3116699"/>
            <a:ext cx="1302599" cy="369299"/>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Release 1.0 </a:t>
            </a:r>
          </a:p>
        </p:txBody>
      </p:sp>
      <p:sp>
        <p:nvSpPr>
          <p:cNvPr id="181" name="Shape 181"/>
          <p:cNvSpPr txBox="1"/>
          <p:nvPr/>
        </p:nvSpPr>
        <p:spPr>
          <a:xfrm>
            <a:off x="6708029" y="3116283"/>
            <a:ext cx="1302599" cy="369299"/>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Release 1.1 </a:t>
            </a:r>
          </a:p>
        </p:txBody>
      </p:sp>
      <p:sp>
        <p:nvSpPr>
          <p:cNvPr id="182" name="Shape 182"/>
          <p:cNvSpPr txBox="1"/>
          <p:nvPr/>
        </p:nvSpPr>
        <p:spPr>
          <a:xfrm>
            <a:off x="7022044" y="1945924"/>
            <a:ext cx="1769400" cy="369299"/>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Release 2.0. C++ </a:t>
            </a:r>
          </a:p>
        </p:txBody>
      </p:sp>
      <p:sp>
        <p:nvSpPr>
          <p:cNvPr id="183" name="Shape 183"/>
          <p:cNvSpPr txBox="1"/>
          <p:nvPr/>
        </p:nvSpPr>
        <p:spPr>
          <a:xfrm>
            <a:off x="7227678" y="2202248"/>
            <a:ext cx="3254400" cy="369299"/>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Release 2.1. Full Python support </a:t>
            </a:r>
          </a:p>
        </p:txBody>
      </p:sp>
      <p:sp>
        <p:nvSpPr>
          <p:cNvPr id="184" name="Shape 184"/>
          <p:cNvSpPr txBox="1"/>
          <p:nvPr/>
        </p:nvSpPr>
        <p:spPr>
          <a:xfrm>
            <a:off x="8847900" y="2911751"/>
            <a:ext cx="1471199" cy="369299"/>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Release 2.4 LTS</a:t>
            </a:r>
          </a:p>
        </p:txBody>
      </p:sp>
      <p:sp>
        <p:nvSpPr>
          <p:cNvPr id="185" name="Shape 185"/>
          <p:cNvSpPr txBox="1"/>
          <p:nvPr/>
        </p:nvSpPr>
        <p:spPr>
          <a:xfrm>
            <a:off x="7744667" y="2438516"/>
            <a:ext cx="2913299" cy="369299"/>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Release 2.2. Android Support</a:t>
            </a:r>
          </a:p>
        </p:txBody>
      </p:sp>
      <p:sp>
        <p:nvSpPr>
          <p:cNvPr id="186" name="Shape 186"/>
          <p:cNvSpPr txBox="1"/>
          <p:nvPr/>
        </p:nvSpPr>
        <p:spPr>
          <a:xfrm>
            <a:off x="9381347" y="3017451"/>
            <a:ext cx="1508399" cy="369299"/>
          </a:xfrm>
          <a:prstGeom prst="rect">
            <a:avLst/>
          </a:prstGeom>
          <a:noFill/>
          <a:ln>
            <a:noFill/>
          </a:ln>
        </p:spPr>
        <p:txBody>
          <a:bodyPr lIns="91425" tIns="45700" rIns="91425" bIns="45700" anchor="t" anchorCtr="0">
            <a:noAutofit/>
          </a:bodyPr>
          <a:lstStyle/>
          <a:p>
            <a:pPr>
              <a:buSzPct val="25000"/>
            </a:pPr>
            <a:r>
              <a:rPr lang="en-US">
                <a:solidFill>
                  <a:srgbClr val="00B050"/>
                </a:solidFill>
                <a:latin typeface="Verdana"/>
                <a:ea typeface="Verdana"/>
                <a:cs typeface="Verdana"/>
                <a:sym typeface="Verdana"/>
              </a:rPr>
              <a:t>Release 3.0 Refactored</a:t>
            </a:r>
          </a:p>
        </p:txBody>
      </p:sp>
      <p:sp>
        <p:nvSpPr>
          <p:cNvPr id="187" name="Shape 187"/>
          <p:cNvSpPr txBox="1"/>
          <p:nvPr/>
        </p:nvSpPr>
        <p:spPr>
          <a:xfrm>
            <a:off x="6311148" y="1968649"/>
            <a:ext cx="1315800" cy="307800"/>
          </a:xfrm>
          <a:prstGeom prst="rect">
            <a:avLst/>
          </a:prstGeom>
          <a:noFill/>
          <a:ln>
            <a:noFill/>
          </a:ln>
        </p:spPr>
        <p:txBody>
          <a:bodyPr lIns="91425" tIns="45700" rIns="91425" bIns="45700" anchor="t" anchorCtr="0">
            <a:noAutofit/>
          </a:bodyPr>
          <a:lstStyle/>
          <a:p>
            <a:pPr>
              <a:buSzPct val="25000"/>
            </a:pPr>
            <a:r>
              <a:rPr lang="en-US" sz="1400">
                <a:solidFill>
                  <a:srgbClr val="0000FF"/>
                </a:solidFill>
                <a:latin typeface="Verdana"/>
                <a:ea typeface="Verdana"/>
                <a:cs typeface="Verdana"/>
                <a:sym typeface="Verdana"/>
              </a:rPr>
              <a:t>Willow Support</a:t>
            </a:r>
          </a:p>
        </p:txBody>
      </p:sp>
      <p:sp>
        <p:nvSpPr>
          <p:cNvPr id="188" name="Shape 188"/>
          <p:cNvSpPr txBox="1"/>
          <p:nvPr/>
        </p:nvSpPr>
        <p:spPr>
          <a:xfrm>
            <a:off x="7894300" y="883925"/>
            <a:ext cx="1390200" cy="523200"/>
          </a:xfrm>
          <a:prstGeom prst="rect">
            <a:avLst/>
          </a:prstGeom>
          <a:noFill/>
          <a:ln>
            <a:noFill/>
          </a:ln>
        </p:spPr>
        <p:txBody>
          <a:bodyPr lIns="91425" tIns="45700" rIns="91425" bIns="45700" anchor="t" anchorCtr="0">
            <a:noAutofit/>
          </a:bodyPr>
          <a:lstStyle/>
          <a:p>
            <a:pPr>
              <a:buSzPct val="25000"/>
            </a:pPr>
            <a:r>
              <a:rPr lang="en-US" sz="1400" b="1">
                <a:solidFill>
                  <a:srgbClr val="0000FF"/>
                </a:solidFill>
                <a:latin typeface="Verdana"/>
                <a:ea typeface="Verdana"/>
                <a:cs typeface="Verdana"/>
                <a:sym typeface="Verdana"/>
              </a:rPr>
              <a:t>OpenCV </a:t>
            </a:r>
          </a:p>
          <a:p>
            <a:pPr>
              <a:buSzPct val="25000"/>
            </a:pPr>
            <a:r>
              <a:rPr lang="en-US" sz="1400" b="1">
                <a:solidFill>
                  <a:srgbClr val="0000FF"/>
                </a:solidFill>
                <a:latin typeface="Verdana"/>
                <a:ea typeface="Verdana"/>
                <a:cs typeface="Verdana"/>
                <a:sym typeface="Verdana"/>
              </a:rPr>
              <a:t>Foundation</a:t>
            </a:r>
          </a:p>
        </p:txBody>
      </p:sp>
      <p:sp>
        <p:nvSpPr>
          <p:cNvPr id="189" name="Shape 189"/>
          <p:cNvSpPr txBox="1"/>
          <p:nvPr/>
        </p:nvSpPr>
        <p:spPr>
          <a:xfrm>
            <a:off x="1678194" y="1595717"/>
            <a:ext cx="1136465" cy="307777"/>
          </a:xfrm>
          <a:prstGeom prst="rect">
            <a:avLst/>
          </a:prstGeom>
          <a:noFill/>
          <a:ln>
            <a:noFill/>
          </a:ln>
        </p:spPr>
        <p:txBody>
          <a:bodyPr lIns="91425" tIns="45700" rIns="91425" bIns="45700" anchor="t" anchorCtr="0">
            <a:noAutofit/>
          </a:bodyPr>
          <a:lstStyle/>
          <a:p>
            <a:pPr>
              <a:buSzPct val="25000"/>
            </a:pPr>
            <a:r>
              <a:rPr lang="en-US" sz="1400">
                <a:solidFill>
                  <a:srgbClr val="0000FF"/>
                </a:solidFill>
                <a:latin typeface="Verdana"/>
                <a:ea typeface="Verdana"/>
                <a:cs typeface="Verdana"/>
                <a:sym typeface="Verdana"/>
              </a:rPr>
              <a:t>Intel Support</a:t>
            </a:r>
          </a:p>
        </p:txBody>
      </p:sp>
      <p:sp>
        <p:nvSpPr>
          <p:cNvPr id="190" name="Shape 190"/>
          <p:cNvSpPr txBox="1"/>
          <p:nvPr/>
        </p:nvSpPr>
        <p:spPr>
          <a:xfrm>
            <a:off x="7771753" y="5466809"/>
            <a:ext cx="1962396" cy="307777"/>
          </a:xfrm>
          <a:prstGeom prst="rect">
            <a:avLst/>
          </a:prstGeom>
          <a:noFill/>
          <a:ln>
            <a:noFill/>
          </a:ln>
        </p:spPr>
        <p:txBody>
          <a:bodyPr lIns="91425" tIns="45700" rIns="91425" bIns="45700" anchor="t" anchorCtr="0">
            <a:noAutofit/>
          </a:bodyPr>
          <a:lstStyle/>
          <a:p>
            <a:pPr>
              <a:buSzPct val="25000"/>
            </a:pPr>
            <a:r>
              <a:rPr lang="en-US" sz="1400">
                <a:solidFill>
                  <a:srgbClr val="0000FF"/>
                </a:solidFill>
                <a:latin typeface="Verdana"/>
                <a:ea typeface="Verdana"/>
                <a:cs typeface="Verdana"/>
                <a:sym typeface="Verdana"/>
              </a:rPr>
              <a:t>Google Summer of Code</a:t>
            </a:r>
          </a:p>
        </p:txBody>
      </p:sp>
      <p:sp>
        <p:nvSpPr>
          <p:cNvPr id="191" name="Shape 191"/>
          <p:cNvSpPr txBox="1"/>
          <p:nvPr/>
        </p:nvSpPr>
        <p:spPr>
          <a:xfrm>
            <a:off x="7057013" y="1369808"/>
            <a:ext cx="1269899" cy="307777"/>
          </a:xfrm>
          <a:prstGeom prst="rect">
            <a:avLst/>
          </a:prstGeom>
          <a:noFill/>
          <a:ln>
            <a:noFill/>
          </a:ln>
        </p:spPr>
        <p:txBody>
          <a:bodyPr lIns="91425" tIns="45700" rIns="91425" bIns="45700" anchor="t" anchorCtr="0">
            <a:noAutofit/>
          </a:bodyPr>
          <a:lstStyle/>
          <a:p>
            <a:pPr>
              <a:buSzPct val="25000"/>
            </a:pPr>
            <a:r>
              <a:rPr lang="en-US" sz="1400">
                <a:solidFill>
                  <a:srgbClr val="0000FF"/>
                </a:solidFill>
                <a:latin typeface="Verdana"/>
                <a:ea typeface="Verdana"/>
                <a:cs typeface="Verdana"/>
                <a:sym typeface="Verdana"/>
              </a:rPr>
              <a:t>Nvidia Support</a:t>
            </a:r>
          </a:p>
        </p:txBody>
      </p:sp>
      <p:cxnSp>
        <p:nvCxnSpPr>
          <p:cNvPr id="192" name="Shape 192"/>
          <p:cNvCxnSpPr/>
          <p:nvPr/>
        </p:nvCxnSpPr>
        <p:spPr>
          <a:xfrm>
            <a:off x="2018852" y="1861073"/>
            <a:ext cx="0" cy="1118794"/>
          </a:xfrm>
          <a:prstGeom prst="straightConnector1">
            <a:avLst/>
          </a:prstGeom>
          <a:noFill/>
          <a:ln w="19050" cap="flat" cmpd="sng">
            <a:solidFill>
              <a:srgbClr val="0000FF"/>
            </a:solidFill>
            <a:prstDash val="solid"/>
            <a:round/>
            <a:headEnd type="none" w="med" len="med"/>
            <a:tailEnd type="stealth" w="lg" len="lg"/>
          </a:ln>
        </p:spPr>
      </p:cxnSp>
      <p:cxnSp>
        <p:nvCxnSpPr>
          <p:cNvPr id="193" name="Shape 193"/>
          <p:cNvCxnSpPr>
            <a:stCxn id="187" idx="2"/>
          </p:cNvCxnSpPr>
          <p:nvPr/>
        </p:nvCxnSpPr>
        <p:spPr>
          <a:xfrm>
            <a:off x="6969048" y="2276449"/>
            <a:ext cx="21600" cy="920400"/>
          </a:xfrm>
          <a:prstGeom prst="straightConnector1">
            <a:avLst/>
          </a:prstGeom>
          <a:noFill/>
          <a:ln w="19050" cap="flat" cmpd="sng">
            <a:solidFill>
              <a:srgbClr val="0000FF"/>
            </a:solidFill>
            <a:prstDash val="solid"/>
            <a:round/>
            <a:headEnd type="none" w="med" len="med"/>
            <a:tailEnd type="stealth" w="lg" len="lg"/>
          </a:ln>
        </p:spPr>
      </p:cxnSp>
      <p:cxnSp>
        <p:nvCxnSpPr>
          <p:cNvPr id="194" name="Shape 194"/>
          <p:cNvCxnSpPr/>
          <p:nvPr/>
        </p:nvCxnSpPr>
        <p:spPr>
          <a:xfrm>
            <a:off x="7680960" y="1658471"/>
            <a:ext cx="0" cy="1160032"/>
          </a:xfrm>
          <a:prstGeom prst="straightConnector1">
            <a:avLst/>
          </a:prstGeom>
          <a:noFill/>
          <a:ln w="19050" cap="flat" cmpd="sng">
            <a:solidFill>
              <a:srgbClr val="0000FF"/>
            </a:solidFill>
            <a:prstDash val="solid"/>
            <a:round/>
            <a:headEnd type="none" w="med" len="med"/>
            <a:tailEnd type="stealth" w="lg" len="lg"/>
          </a:ln>
        </p:spPr>
      </p:cxnSp>
      <p:cxnSp>
        <p:nvCxnSpPr>
          <p:cNvPr id="195" name="Shape 195"/>
          <p:cNvCxnSpPr/>
          <p:nvPr/>
        </p:nvCxnSpPr>
        <p:spPr>
          <a:xfrm rot="10800000">
            <a:off x="8758509" y="4313818"/>
            <a:ext cx="0" cy="1204855"/>
          </a:xfrm>
          <a:prstGeom prst="straightConnector1">
            <a:avLst/>
          </a:prstGeom>
          <a:noFill/>
          <a:ln w="19050" cap="flat" cmpd="sng">
            <a:solidFill>
              <a:srgbClr val="0000FF"/>
            </a:solidFill>
            <a:prstDash val="solid"/>
            <a:round/>
            <a:headEnd type="none" w="med" len="med"/>
            <a:tailEnd type="stealth" w="lg" len="lg"/>
          </a:ln>
        </p:spPr>
      </p:cxnSp>
      <p:sp>
        <p:nvSpPr>
          <p:cNvPr id="196" name="Shape 196"/>
          <p:cNvSpPr txBox="1"/>
          <p:nvPr/>
        </p:nvSpPr>
        <p:spPr>
          <a:xfrm>
            <a:off x="8392747" y="414169"/>
            <a:ext cx="1390124" cy="523219"/>
          </a:xfrm>
          <a:prstGeom prst="rect">
            <a:avLst/>
          </a:prstGeom>
          <a:noFill/>
          <a:ln>
            <a:noFill/>
          </a:ln>
        </p:spPr>
        <p:txBody>
          <a:bodyPr lIns="91425" tIns="45700" rIns="91425" bIns="45700" anchor="t" anchorCtr="0">
            <a:noAutofit/>
          </a:bodyPr>
          <a:lstStyle/>
          <a:p>
            <a:pPr>
              <a:buSzPct val="25000"/>
            </a:pPr>
            <a:r>
              <a:rPr lang="en-US" sz="1400">
                <a:solidFill>
                  <a:srgbClr val="0000FF"/>
                </a:solidFill>
                <a:latin typeface="Verdana"/>
                <a:ea typeface="Verdana"/>
                <a:cs typeface="Verdana"/>
                <a:sym typeface="Verdana"/>
              </a:rPr>
              <a:t>Renewed </a:t>
            </a:r>
          </a:p>
          <a:p>
            <a:pPr>
              <a:buSzPct val="25000"/>
            </a:pPr>
            <a:r>
              <a:rPr lang="en-US" sz="1400">
                <a:solidFill>
                  <a:srgbClr val="0000FF"/>
                </a:solidFill>
                <a:latin typeface="Verdana"/>
                <a:ea typeface="Verdana"/>
                <a:cs typeface="Verdana"/>
                <a:sym typeface="Verdana"/>
              </a:rPr>
              <a:t>Intel Support</a:t>
            </a:r>
          </a:p>
        </p:txBody>
      </p:sp>
      <p:cxnSp>
        <p:nvCxnSpPr>
          <p:cNvPr id="197" name="Shape 197"/>
          <p:cNvCxnSpPr/>
          <p:nvPr/>
        </p:nvCxnSpPr>
        <p:spPr>
          <a:xfrm>
            <a:off x="8910909" y="905435"/>
            <a:ext cx="0" cy="1246093"/>
          </a:xfrm>
          <a:prstGeom prst="straightConnector1">
            <a:avLst/>
          </a:prstGeom>
          <a:noFill/>
          <a:ln w="19050" cap="flat" cmpd="sng">
            <a:solidFill>
              <a:srgbClr val="3366FF"/>
            </a:solidFill>
            <a:prstDash val="solid"/>
            <a:round/>
            <a:headEnd type="none" w="med" len="med"/>
            <a:tailEnd type="stealth" w="lg" len="lg"/>
          </a:ln>
        </p:spPr>
      </p:cxnSp>
      <p:cxnSp>
        <p:nvCxnSpPr>
          <p:cNvPr id="198" name="Shape 198"/>
          <p:cNvCxnSpPr/>
          <p:nvPr/>
        </p:nvCxnSpPr>
        <p:spPr>
          <a:xfrm rot="10800000">
            <a:off x="8276207" y="4313818"/>
            <a:ext cx="0" cy="1204855"/>
          </a:xfrm>
          <a:prstGeom prst="straightConnector1">
            <a:avLst/>
          </a:prstGeom>
          <a:noFill/>
          <a:ln w="19050" cap="flat" cmpd="sng">
            <a:solidFill>
              <a:srgbClr val="0000FF"/>
            </a:solidFill>
            <a:prstDash val="solid"/>
            <a:round/>
            <a:headEnd type="none" w="med" len="med"/>
            <a:tailEnd type="stealth" w="lg" len="lg"/>
          </a:ln>
        </p:spPr>
      </p:cxnSp>
      <p:cxnSp>
        <p:nvCxnSpPr>
          <p:cNvPr id="199" name="Shape 199"/>
          <p:cNvCxnSpPr/>
          <p:nvPr/>
        </p:nvCxnSpPr>
        <p:spPr>
          <a:xfrm rot="10800000">
            <a:off x="7793907" y="4313818"/>
            <a:ext cx="0" cy="1204855"/>
          </a:xfrm>
          <a:prstGeom prst="straightConnector1">
            <a:avLst/>
          </a:prstGeom>
          <a:noFill/>
          <a:ln w="19050" cap="flat" cmpd="sng">
            <a:solidFill>
              <a:srgbClr val="0000FF"/>
            </a:solidFill>
            <a:prstDash val="solid"/>
            <a:round/>
            <a:headEnd type="none" w="med" len="med"/>
            <a:tailEnd type="stealth" w="lg" len="lg"/>
          </a:ln>
        </p:spPr>
      </p:cxnSp>
      <p:cxnSp>
        <p:nvCxnSpPr>
          <p:cNvPr id="200" name="Shape 200"/>
          <p:cNvCxnSpPr/>
          <p:nvPr/>
        </p:nvCxnSpPr>
        <p:spPr>
          <a:xfrm>
            <a:off x="8704728" y="1337533"/>
            <a:ext cx="0" cy="1160032"/>
          </a:xfrm>
          <a:prstGeom prst="straightConnector1">
            <a:avLst/>
          </a:prstGeom>
          <a:noFill/>
          <a:ln w="19050" cap="flat" cmpd="sng">
            <a:solidFill>
              <a:srgbClr val="0000FF"/>
            </a:solidFill>
            <a:prstDash val="solid"/>
            <a:round/>
            <a:headEnd type="none" w="med" len="med"/>
            <a:tailEnd type="stealth" w="lg" len="lg"/>
          </a:ln>
        </p:spPr>
      </p:cxnSp>
      <p:cxnSp>
        <p:nvCxnSpPr>
          <p:cNvPr id="201" name="Shape 201"/>
          <p:cNvCxnSpPr/>
          <p:nvPr/>
        </p:nvCxnSpPr>
        <p:spPr>
          <a:xfrm rot="10800000">
            <a:off x="10256275" y="4313818"/>
            <a:ext cx="0" cy="1204855"/>
          </a:xfrm>
          <a:prstGeom prst="straightConnector1">
            <a:avLst/>
          </a:prstGeom>
          <a:noFill/>
          <a:ln w="19050" cap="flat" cmpd="sng">
            <a:solidFill>
              <a:srgbClr val="00FF00"/>
            </a:solidFill>
            <a:prstDash val="solid"/>
            <a:round/>
            <a:headEnd type="none" w="med" len="med"/>
            <a:tailEnd type="stealth" w="lg" len="lg"/>
          </a:ln>
        </p:spPr>
      </p:cxnSp>
      <p:cxnSp>
        <p:nvCxnSpPr>
          <p:cNvPr id="202" name="Shape 202"/>
          <p:cNvCxnSpPr/>
          <p:nvPr/>
        </p:nvCxnSpPr>
        <p:spPr>
          <a:xfrm rot="10800000">
            <a:off x="9721386" y="4307459"/>
            <a:ext cx="0" cy="1204855"/>
          </a:xfrm>
          <a:prstGeom prst="straightConnector1">
            <a:avLst/>
          </a:prstGeom>
          <a:noFill/>
          <a:ln w="19050" cap="flat" cmpd="sng">
            <a:solidFill>
              <a:srgbClr val="0000FF"/>
            </a:solidFill>
            <a:prstDash val="solid"/>
            <a:round/>
            <a:headEnd type="none" w="med" len="med"/>
            <a:tailEnd type="stealth" w="lg" len="lg"/>
          </a:ln>
        </p:spPr>
      </p:cxnSp>
      <p:cxnSp>
        <p:nvCxnSpPr>
          <p:cNvPr id="203" name="Shape 203"/>
          <p:cNvCxnSpPr/>
          <p:nvPr/>
        </p:nvCxnSpPr>
        <p:spPr>
          <a:xfrm rot="10800000">
            <a:off x="9239085" y="4307459"/>
            <a:ext cx="0" cy="1204855"/>
          </a:xfrm>
          <a:prstGeom prst="straightConnector1">
            <a:avLst/>
          </a:prstGeom>
          <a:noFill/>
          <a:ln w="19050" cap="flat" cmpd="sng">
            <a:solidFill>
              <a:srgbClr val="0000FF"/>
            </a:solidFill>
            <a:prstDash val="solid"/>
            <a:round/>
            <a:headEnd type="none" w="med" len="med"/>
            <a:tailEnd type="stealth" w="lg" len="lg"/>
          </a:ln>
        </p:spPr>
      </p:cxnSp>
      <p:sp>
        <p:nvSpPr>
          <p:cNvPr id="204" name="Shape 204"/>
          <p:cNvSpPr txBox="1"/>
          <p:nvPr/>
        </p:nvSpPr>
        <p:spPr>
          <a:xfrm>
            <a:off x="7967867" y="2704669"/>
            <a:ext cx="3507000" cy="369299"/>
          </a:xfrm>
          <a:prstGeom prst="rect">
            <a:avLst/>
          </a:prstGeom>
          <a:noFill/>
          <a:ln>
            <a:noFill/>
          </a:ln>
        </p:spPr>
        <p:txBody>
          <a:bodyPr lIns="91425" tIns="45700" rIns="91425" bIns="45700" anchor="t" anchorCtr="0">
            <a:noAutofit/>
          </a:bodyPr>
          <a:lstStyle/>
          <a:p>
            <a:pPr>
              <a:buSzPct val="25000"/>
            </a:pPr>
            <a:r>
              <a:rPr lang="en-US" sz="1200">
                <a:solidFill>
                  <a:schemeClr val="dk1"/>
                </a:solidFill>
                <a:latin typeface="Verdana"/>
                <a:ea typeface="Verdana"/>
                <a:cs typeface="Verdana"/>
                <a:sym typeface="Verdana"/>
              </a:rPr>
              <a:t>Release 2.3. GPU Support. Modules</a:t>
            </a:r>
          </a:p>
        </p:txBody>
      </p:sp>
      <p:sp>
        <p:nvSpPr>
          <p:cNvPr id="205" name="Shape 205"/>
          <p:cNvSpPr txBox="1"/>
          <p:nvPr/>
        </p:nvSpPr>
        <p:spPr>
          <a:xfrm>
            <a:off x="9046476" y="132069"/>
            <a:ext cx="1188157" cy="307777"/>
          </a:xfrm>
          <a:prstGeom prst="rect">
            <a:avLst/>
          </a:prstGeom>
          <a:noFill/>
          <a:ln>
            <a:noFill/>
          </a:ln>
        </p:spPr>
        <p:txBody>
          <a:bodyPr lIns="91425" tIns="45700" rIns="91425" bIns="45700" anchor="t" anchorCtr="0">
            <a:noAutofit/>
          </a:bodyPr>
          <a:lstStyle/>
          <a:p>
            <a:pPr>
              <a:buSzPct val="25000"/>
            </a:pPr>
            <a:r>
              <a:rPr lang="en-US" sz="1400">
                <a:solidFill>
                  <a:srgbClr val="0000FF"/>
                </a:solidFill>
                <a:latin typeface="Verdana"/>
                <a:ea typeface="Verdana"/>
                <a:cs typeface="Verdana"/>
                <a:sym typeface="Verdana"/>
              </a:rPr>
              <a:t>Magic Leap</a:t>
            </a:r>
          </a:p>
        </p:txBody>
      </p:sp>
      <p:cxnSp>
        <p:nvCxnSpPr>
          <p:cNvPr id="206" name="Shape 206"/>
          <p:cNvCxnSpPr/>
          <p:nvPr/>
        </p:nvCxnSpPr>
        <p:spPr>
          <a:xfrm>
            <a:off x="9564636" y="447863"/>
            <a:ext cx="0" cy="1246093"/>
          </a:xfrm>
          <a:prstGeom prst="straightConnector1">
            <a:avLst/>
          </a:prstGeom>
          <a:noFill/>
          <a:ln w="19050" cap="flat" cmpd="sng">
            <a:solidFill>
              <a:srgbClr val="3366FF"/>
            </a:solidFill>
            <a:prstDash val="solid"/>
            <a:round/>
            <a:headEnd type="none" w="med" len="med"/>
            <a:tailEnd type="stealth" w="lg" len="lg"/>
          </a:ln>
        </p:spPr>
      </p:cxnSp>
      <p:sp>
        <p:nvSpPr>
          <p:cNvPr id="207" name="Shape 207"/>
          <p:cNvSpPr txBox="1"/>
          <p:nvPr/>
        </p:nvSpPr>
        <p:spPr>
          <a:xfrm>
            <a:off x="5834701" y="4470776"/>
            <a:ext cx="1739099" cy="741599"/>
          </a:xfrm>
          <a:prstGeom prst="rect">
            <a:avLst/>
          </a:prstGeom>
          <a:noFill/>
          <a:ln>
            <a:noFill/>
          </a:ln>
        </p:spPr>
        <p:txBody>
          <a:bodyPr lIns="91425" tIns="45700" rIns="91425" bIns="45700" anchor="t" anchorCtr="0">
            <a:noAutofit/>
          </a:bodyPr>
          <a:lstStyle/>
          <a:p>
            <a:pPr>
              <a:buSzPct val="25000"/>
            </a:pPr>
            <a:r>
              <a:rPr lang="en-US">
                <a:solidFill>
                  <a:srgbClr val="0000FF"/>
                </a:solidFill>
                <a:latin typeface="Verdana"/>
                <a:ea typeface="Verdana"/>
                <a:cs typeface="Verdana"/>
                <a:sym typeface="Verdana"/>
              </a:rPr>
              <a:t>Development team has moved to Itseez</a:t>
            </a:r>
          </a:p>
        </p:txBody>
      </p:sp>
      <p:cxnSp>
        <p:nvCxnSpPr>
          <p:cNvPr id="208" name="Shape 208"/>
          <p:cNvCxnSpPr>
            <a:endCxn id="170" idx="2"/>
          </p:cNvCxnSpPr>
          <p:nvPr/>
        </p:nvCxnSpPr>
        <p:spPr>
          <a:xfrm rot="10800000" flipH="1">
            <a:off x="6527660" y="4138909"/>
            <a:ext cx="2400" cy="317100"/>
          </a:xfrm>
          <a:prstGeom prst="straightConnector1">
            <a:avLst/>
          </a:prstGeom>
          <a:noFill/>
          <a:ln w="19050" cap="flat" cmpd="sng">
            <a:solidFill>
              <a:srgbClr val="0000FF"/>
            </a:solidFill>
            <a:prstDash val="solid"/>
            <a:round/>
            <a:headEnd type="none" w="med" len="med"/>
            <a:tailEnd type="stealth" w="lg" len="lg"/>
          </a:ln>
        </p:spPr>
      </p:cxnSp>
    </p:spTree>
    <p:extLst>
      <p:ext uri="{BB962C8B-B14F-4D97-AF65-F5344CB8AC3E}">
        <p14:creationId xmlns:p14="http://schemas.microsoft.com/office/powerpoint/2010/main" val="3607974405"/>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500"/>
                                        <p:tgtEl>
                                          <p:spTgt spid="18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0"/>
                                        </p:tgtEl>
                                        <p:attrNameLst>
                                          <p:attrName>style.visibility</p:attrName>
                                        </p:attrNameLst>
                                      </p:cBhvr>
                                      <p:to>
                                        <p:strVal val="visible"/>
                                      </p:to>
                                    </p:set>
                                    <p:animEffect transition="in" filter="fade">
                                      <p:cBhvr>
                                        <p:cTn id="11" dur="500"/>
                                        <p:tgtEl>
                                          <p:spTgt spid="20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01"/>
                                        </p:tgtEl>
                                        <p:attrNameLst>
                                          <p:attrName>style.visibility</p:attrName>
                                        </p:attrNameLst>
                                      </p:cBhvr>
                                      <p:to>
                                        <p:strVal val="visible"/>
                                      </p:to>
                                    </p:set>
                                    <p:animEffect transition="in" filter="fade">
                                      <p:cBhvr>
                                        <p:cTn id="16" dur="500"/>
                                        <p:tgtEl>
                                          <p:spTgt spid="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a:spLocks noGrp="1"/>
          </p:cNvSpPr>
          <p:nvPr>
            <p:ph type="title"/>
          </p:nvPr>
        </p:nvSpPr>
        <p:spPr>
          <a:xfrm>
            <a:off x="2006958" y="-160975"/>
            <a:ext cx="8229600" cy="1143000"/>
          </a:xfrm>
          <a:prstGeom prst="rect">
            <a:avLst/>
          </a:prstGeom>
          <a:noFill/>
          <a:ln>
            <a:noFill/>
          </a:ln>
        </p:spPr>
        <p:txBody>
          <a:bodyPr vert="horz" lIns="82275" tIns="41125" rIns="82275" bIns="41125" rtlCol="0" anchor="ctr" anchorCtr="0">
            <a:noAutofit/>
          </a:bodyPr>
          <a:lstStyle/>
          <a:p>
            <a:pPr algn="ctr">
              <a:spcBef>
                <a:spcPts val="0"/>
              </a:spcBef>
              <a:buSzPct val="25000"/>
            </a:pPr>
            <a:r>
              <a:rPr lang="en-US" sz="2800">
                <a:solidFill>
                  <a:schemeClr val="dk2"/>
                </a:solidFill>
                <a:latin typeface="Verdana"/>
                <a:ea typeface="Verdana"/>
                <a:cs typeface="Verdana"/>
                <a:sym typeface="Verdana"/>
              </a:rPr>
              <a:t>OpenCV Algorithm Modules Overview</a:t>
            </a:r>
          </a:p>
        </p:txBody>
      </p:sp>
      <p:sp>
        <p:nvSpPr>
          <p:cNvPr id="214" name="Shape 214"/>
          <p:cNvSpPr txBox="1">
            <a:spLocks noGrp="1"/>
          </p:cNvSpPr>
          <p:nvPr>
            <p:ph type="sldNum" idx="12"/>
          </p:nvPr>
        </p:nvSpPr>
        <p:spPr>
          <a:xfrm>
            <a:off x="8076249" y="6247925"/>
            <a:ext cx="1907381" cy="458628"/>
          </a:xfrm>
          <a:prstGeom prst="rect">
            <a:avLst/>
          </a:prstGeom>
          <a:noFill/>
          <a:ln>
            <a:noFill/>
          </a:ln>
        </p:spPr>
        <p:txBody>
          <a:bodyPr vert="horz" lIns="82275" tIns="41125" rIns="82275" bIns="41125" rtlCol="0" anchor="t" anchorCtr="0">
            <a:noAutofit/>
          </a:bodyPr>
          <a:lstStyle/>
          <a:p>
            <a:pPr>
              <a:buSzPct val="25000"/>
            </a:pPr>
            <a:fld id="{00000000-1234-1234-1234-123412341234}" type="slidenum">
              <a:rPr lang="en-US" sz="1100">
                <a:solidFill>
                  <a:schemeClr val="dk1"/>
                </a:solidFill>
                <a:latin typeface="Verdana"/>
                <a:ea typeface="Verdana"/>
                <a:cs typeface="Verdana"/>
                <a:sym typeface="Verdana"/>
              </a:rPr>
              <a:pPr>
                <a:buSzPct val="25000"/>
              </a:pPr>
              <a:t>9</a:t>
            </a:fld>
            <a:endParaRPr lang="en-US" sz="1100">
              <a:solidFill>
                <a:schemeClr val="dk1"/>
              </a:solidFill>
              <a:latin typeface="Verdana"/>
              <a:ea typeface="Verdana"/>
              <a:cs typeface="Verdana"/>
              <a:sym typeface="Verdana"/>
            </a:endParaRPr>
          </a:p>
        </p:txBody>
      </p:sp>
      <p:sp>
        <p:nvSpPr>
          <p:cNvPr id="215" name="Shape 215"/>
          <p:cNvSpPr txBox="1">
            <a:spLocks noGrp="1"/>
          </p:cNvSpPr>
          <p:nvPr>
            <p:ph type="body" idx="1"/>
          </p:nvPr>
        </p:nvSpPr>
        <p:spPr>
          <a:xfrm>
            <a:off x="2202505" y="2752214"/>
            <a:ext cx="1523519" cy="613503"/>
          </a:xfrm>
          <a:prstGeom prst="rect">
            <a:avLst/>
          </a:prstGeom>
          <a:noFill/>
          <a:ln>
            <a:noFill/>
          </a:ln>
        </p:spPr>
        <p:txBody>
          <a:bodyPr vert="horz" lIns="82275" tIns="41125" rIns="82275" bIns="41125" rtlCol="0" anchor="t" anchorCtr="0">
            <a:noAutofit/>
          </a:bodyPr>
          <a:lstStyle/>
          <a:p>
            <a:pPr marL="0" indent="0" algn="ctr">
              <a:spcBef>
                <a:spcPts val="0"/>
              </a:spcBef>
              <a:buClr>
                <a:schemeClr val="dk1"/>
              </a:buClr>
              <a:buSzPct val="25000"/>
              <a:buNone/>
            </a:pPr>
            <a:r>
              <a:rPr lang="en-US" sz="1200">
                <a:solidFill>
                  <a:schemeClr val="dk1"/>
                </a:solidFill>
                <a:latin typeface="Verdana"/>
                <a:ea typeface="Verdana"/>
                <a:cs typeface="Verdana"/>
                <a:sym typeface="Verdana"/>
              </a:rPr>
              <a:t>Image Processing</a:t>
            </a:r>
          </a:p>
        </p:txBody>
      </p:sp>
      <p:pic>
        <p:nvPicPr>
          <p:cNvPr id="216" name="Shape 216"/>
          <p:cNvPicPr preferRelativeResize="0"/>
          <p:nvPr/>
        </p:nvPicPr>
        <p:blipFill rotWithShape="1">
          <a:blip r:embed="rId3">
            <a:alphaModFix/>
          </a:blip>
          <a:srcRect/>
          <a:stretch/>
        </p:blipFill>
        <p:spPr>
          <a:xfrm>
            <a:off x="7012167" y="4029857"/>
            <a:ext cx="1016640" cy="1353742"/>
          </a:xfrm>
          <a:prstGeom prst="rect">
            <a:avLst/>
          </a:prstGeom>
          <a:noFill/>
          <a:ln>
            <a:noFill/>
          </a:ln>
        </p:spPr>
      </p:pic>
      <p:sp>
        <p:nvSpPr>
          <p:cNvPr id="217" name="Shape 217"/>
          <p:cNvSpPr txBox="1"/>
          <p:nvPr/>
        </p:nvSpPr>
        <p:spPr>
          <a:xfrm>
            <a:off x="6746803" y="5383600"/>
            <a:ext cx="1639024" cy="709994"/>
          </a:xfrm>
          <a:prstGeom prst="rect">
            <a:avLst/>
          </a:prstGeom>
          <a:noFill/>
          <a:ln>
            <a:noFill/>
          </a:ln>
        </p:spPr>
        <p:txBody>
          <a:bodyPr lIns="82925" tIns="41450" rIns="82925" bIns="41450" anchor="t" anchorCtr="0">
            <a:noAutofit/>
          </a:bodyPr>
          <a:lstStyle/>
          <a:p>
            <a:pPr algn="ctr">
              <a:buSzPct val="25000"/>
            </a:pPr>
            <a:r>
              <a:rPr lang="en-US" sz="1200">
                <a:solidFill>
                  <a:schemeClr val="dk1"/>
                </a:solidFill>
                <a:latin typeface="Verdana"/>
                <a:ea typeface="Verdana"/>
                <a:cs typeface="Verdana"/>
                <a:sym typeface="Verdana"/>
              </a:rPr>
              <a:t>Object recognition Machine learning</a:t>
            </a:r>
          </a:p>
        </p:txBody>
      </p:sp>
      <p:pic>
        <p:nvPicPr>
          <p:cNvPr id="218" name="Shape 218"/>
          <p:cNvPicPr preferRelativeResize="0"/>
          <p:nvPr/>
        </p:nvPicPr>
        <p:blipFill rotWithShape="1">
          <a:blip r:embed="rId4">
            <a:alphaModFix/>
          </a:blip>
          <a:srcRect/>
          <a:stretch/>
        </p:blipFill>
        <p:spPr>
          <a:xfrm>
            <a:off x="2455945" y="1408552"/>
            <a:ext cx="1016640" cy="1355181"/>
          </a:xfrm>
          <a:prstGeom prst="rect">
            <a:avLst/>
          </a:prstGeom>
          <a:noFill/>
          <a:ln>
            <a:noFill/>
          </a:ln>
        </p:spPr>
      </p:pic>
      <p:pic>
        <p:nvPicPr>
          <p:cNvPr id="219" name="Shape 219"/>
          <p:cNvPicPr preferRelativeResize="0"/>
          <p:nvPr/>
        </p:nvPicPr>
        <p:blipFill rotWithShape="1">
          <a:blip r:embed="rId5">
            <a:alphaModFix/>
          </a:blip>
          <a:srcRect/>
          <a:stretch/>
        </p:blipFill>
        <p:spPr>
          <a:xfrm>
            <a:off x="3982458" y="1398470"/>
            <a:ext cx="1016640" cy="1353742"/>
          </a:xfrm>
          <a:prstGeom prst="rect">
            <a:avLst/>
          </a:prstGeom>
          <a:noFill/>
          <a:ln>
            <a:noFill/>
          </a:ln>
        </p:spPr>
      </p:pic>
      <p:sp>
        <p:nvSpPr>
          <p:cNvPr id="220" name="Shape 220"/>
          <p:cNvSpPr txBox="1"/>
          <p:nvPr/>
        </p:nvSpPr>
        <p:spPr>
          <a:xfrm>
            <a:off x="3713592" y="2752214"/>
            <a:ext cx="1523519" cy="613503"/>
          </a:xfrm>
          <a:prstGeom prst="rect">
            <a:avLst/>
          </a:prstGeom>
          <a:noFill/>
          <a:ln>
            <a:noFill/>
          </a:ln>
        </p:spPr>
        <p:txBody>
          <a:bodyPr lIns="82925" tIns="41450" rIns="82925" bIns="41450" anchor="t" anchorCtr="0">
            <a:noAutofit/>
          </a:bodyPr>
          <a:lstStyle/>
          <a:p>
            <a:pPr algn="ctr">
              <a:buSzPct val="25000"/>
            </a:pPr>
            <a:r>
              <a:rPr lang="en-US" sz="1200">
                <a:solidFill>
                  <a:schemeClr val="dk1"/>
                </a:solidFill>
                <a:latin typeface="Verdana"/>
                <a:ea typeface="Verdana"/>
                <a:cs typeface="Verdana"/>
                <a:sym typeface="Verdana"/>
              </a:rPr>
              <a:t>Transforms</a:t>
            </a:r>
          </a:p>
        </p:txBody>
      </p:sp>
      <p:pic>
        <p:nvPicPr>
          <p:cNvPr id="221" name="Shape 221"/>
          <p:cNvPicPr preferRelativeResize="0"/>
          <p:nvPr/>
        </p:nvPicPr>
        <p:blipFill rotWithShape="1">
          <a:blip r:embed="rId6">
            <a:alphaModFix/>
          </a:blip>
          <a:srcRect/>
          <a:stretch/>
        </p:blipFill>
        <p:spPr>
          <a:xfrm>
            <a:off x="2455945" y="4029858"/>
            <a:ext cx="1016640" cy="1355181"/>
          </a:xfrm>
          <a:prstGeom prst="rect">
            <a:avLst/>
          </a:prstGeom>
          <a:noFill/>
          <a:ln>
            <a:noFill/>
          </a:ln>
        </p:spPr>
      </p:pic>
      <p:sp>
        <p:nvSpPr>
          <p:cNvPr id="222" name="Shape 222"/>
          <p:cNvSpPr txBox="1"/>
          <p:nvPr/>
        </p:nvSpPr>
        <p:spPr>
          <a:xfrm>
            <a:off x="2202505" y="5383601"/>
            <a:ext cx="1523519" cy="613503"/>
          </a:xfrm>
          <a:prstGeom prst="rect">
            <a:avLst/>
          </a:prstGeom>
          <a:noFill/>
          <a:ln>
            <a:noFill/>
          </a:ln>
        </p:spPr>
        <p:txBody>
          <a:bodyPr lIns="82925" tIns="41450" rIns="82925" bIns="41450" anchor="t" anchorCtr="0">
            <a:noAutofit/>
          </a:bodyPr>
          <a:lstStyle/>
          <a:p>
            <a:pPr algn="ctr">
              <a:buSzPct val="25000"/>
            </a:pPr>
            <a:r>
              <a:rPr lang="en-US" sz="1200">
                <a:solidFill>
                  <a:schemeClr val="dk1"/>
                </a:solidFill>
                <a:latin typeface="Verdana"/>
                <a:ea typeface="Verdana"/>
                <a:cs typeface="Verdana"/>
                <a:sym typeface="Verdana"/>
              </a:rPr>
              <a:t>Calibration</a:t>
            </a:r>
          </a:p>
        </p:txBody>
      </p:sp>
      <p:pic>
        <p:nvPicPr>
          <p:cNvPr id="223" name="Shape 223"/>
          <p:cNvPicPr preferRelativeResize="0"/>
          <p:nvPr/>
        </p:nvPicPr>
        <p:blipFill rotWithShape="1">
          <a:blip r:embed="rId7">
            <a:alphaModFix/>
          </a:blip>
          <a:srcRect/>
          <a:stretch/>
        </p:blipFill>
        <p:spPr>
          <a:xfrm>
            <a:off x="3974685" y="4029858"/>
            <a:ext cx="1016640" cy="1356621"/>
          </a:xfrm>
          <a:prstGeom prst="rect">
            <a:avLst/>
          </a:prstGeom>
          <a:noFill/>
          <a:ln>
            <a:noFill/>
          </a:ln>
        </p:spPr>
      </p:pic>
      <p:sp>
        <p:nvSpPr>
          <p:cNvPr id="224" name="Shape 224"/>
          <p:cNvSpPr txBox="1"/>
          <p:nvPr/>
        </p:nvSpPr>
        <p:spPr>
          <a:xfrm>
            <a:off x="3728362" y="5383601"/>
            <a:ext cx="1523519" cy="613503"/>
          </a:xfrm>
          <a:prstGeom prst="rect">
            <a:avLst/>
          </a:prstGeom>
          <a:noFill/>
          <a:ln>
            <a:noFill/>
          </a:ln>
        </p:spPr>
        <p:txBody>
          <a:bodyPr lIns="82925" tIns="41450" rIns="82925" bIns="41450" anchor="t" anchorCtr="0">
            <a:noAutofit/>
          </a:bodyPr>
          <a:lstStyle/>
          <a:p>
            <a:pPr algn="ctr">
              <a:buSzPct val="25000"/>
            </a:pPr>
            <a:r>
              <a:rPr lang="en-US" sz="1200">
                <a:solidFill>
                  <a:schemeClr val="dk1"/>
                </a:solidFill>
                <a:latin typeface="Verdana"/>
                <a:ea typeface="Verdana"/>
                <a:cs typeface="Verdana"/>
                <a:sym typeface="Verdana"/>
              </a:rPr>
              <a:t>Features</a:t>
            </a:r>
          </a:p>
          <a:p>
            <a:pPr algn="ctr">
              <a:buSzPct val="25000"/>
            </a:pPr>
            <a:r>
              <a:rPr lang="en-US" sz="1200">
                <a:solidFill>
                  <a:schemeClr val="dk1"/>
                </a:solidFill>
                <a:latin typeface="Verdana"/>
                <a:ea typeface="Verdana"/>
                <a:cs typeface="Verdana"/>
                <a:sym typeface="Verdana"/>
              </a:rPr>
              <a:t>VSLAM</a:t>
            </a:r>
          </a:p>
        </p:txBody>
      </p:sp>
      <p:sp>
        <p:nvSpPr>
          <p:cNvPr id="225" name="Shape 225"/>
          <p:cNvSpPr txBox="1"/>
          <p:nvPr/>
        </p:nvSpPr>
        <p:spPr>
          <a:xfrm>
            <a:off x="5297002" y="2752214"/>
            <a:ext cx="1523519" cy="613503"/>
          </a:xfrm>
          <a:prstGeom prst="rect">
            <a:avLst/>
          </a:prstGeom>
          <a:noFill/>
          <a:ln>
            <a:noFill/>
          </a:ln>
        </p:spPr>
        <p:txBody>
          <a:bodyPr lIns="82925" tIns="41450" rIns="82925" bIns="41450" anchor="t" anchorCtr="0">
            <a:noAutofit/>
          </a:bodyPr>
          <a:lstStyle/>
          <a:p>
            <a:pPr algn="ctr">
              <a:buSzPct val="25000"/>
            </a:pPr>
            <a:r>
              <a:rPr lang="en-US" sz="1200">
                <a:solidFill>
                  <a:schemeClr val="dk1"/>
                </a:solidFill>
                <a:latin typeface="Verdana"/>
                <a:ea typeface="Verdana"/>
                <a:cs typeface="Verdana"/>
                <a:sym typeface="Verdana"/>
              </a:rPr>
              <a:t>Fitting</a:t>
            </a:r>
          </a:p>
        </p:txBody>
      </p:sp>
      <p:pic>
        <p:nvPicPr>
          <p:cNvPr id="226" name="Shape 226"/>
          <p:cNvPicPr preferRelativeResize="0"/>
          <p:nvPr/>
        </p:nvPicPr>
        <p:blipFill rotWithShape="1">
          <a:blip r:embed="rId8">
            <a:alphaModFix/>
          </a:blip>
          <a:srcRect/>
          <a:stretch/>
        </p:blipFill>
        <p:spPr>
          <a:xfrm>
            <a:off x="5508971" y="1413587"/>
            <a:ext cx="1016640" cy="1353742"/>
          </a:xfrm>
          <a:prstGeom prst="rect">
            <a:avLst/>
          </a:prstGeom>
          <a:noFill/>
          <a:ln>
            <a:noFill/>
          </a:ln>
        </p:spPr>
      </p:pic>
      <p:sp>
        <p:nvSpPr>
          <p:cNvPr id="227" name="Shape 227"/>
          <p:cNvSpPr txBox="1"/>
          <p:nvPr/>
        </p:nvSpPr>
        <p:spPr>
          <a:xfrm>
            <a:off x="6763720" y="2752214"/>
            <a:ext cx="1523519" cy="613503"/>
          </a:xfrm>
          <a:prstGeom prst="rect">
            <a:avLst/>
          </a:prstGeom>
          <a:noFill/>
          <a:ln>
            <a:noFill/>
          </a:ln>
        </p:spPr>
        <p:txBody>
          <a:bodyPr lIns="82925" tIns="41450" rIns="82925" bIns="41450" anchor="t" anchorCtr="0">
            <a:noAutofit/>
          </a:bodyPr>
          <a:lstStyle/>
          <a:p>
            <a:pPr algn="ctr">
              <a:buSzPct val="25000"/>
            </a:pPr>
            <a:r>
              <a:rPr lang="en-US" sz="1200">
                <a:solidFill>
                  <a:schemeClr val="dk1"/>
                </a:solidFill>
                <a:latin typeface="Verdana"/>
                <a:ea typeface="Verdana"/>
                <a:cs typeface="Verdana"/>
                <a:sym typeface="Verdana"/>
              </a:rPr>
              <a:t>Optical Flow</a:t>
            </a:r>
          </a:p>
          <a:p>
            <a:pPr algn="ctr">
              <a:buSzPct val="25000"/>
            </a:pPr>
            <a:r>
              <a:rPr lang="en-US" sz="1200">
                <a:solidFill>
                  <a:schemeClr val="dk1"/>
                </a:solidFill>
                <a:latin typeface="Verdana"/>
                <a:ea typeface="Verdana"/>
                <a:cs typeface="Verdana"/>
                <a:sym typeface="Verdana"/>
              </a:rPr>
              <a:t>Tracking</a:t>
            </a:r>
          </a:p>
        </p:txBody>
      </p:sp>
      <p:pic>
        <p:nvPicPr>
          <p:cNvPr id="228" name="Shape 228"/>
          <p:cNvPicPr preferRelativeResize="0"/>
          <p:nvPr/>
        </p:nvPicPr>
        <p:blipFill rotWithShape="1">
          <a:blip r:embed="rId9">
            <a:alphaModFix/>
          </a:blip>
          <a:srcRect/>
          <a:stretch/>
        </p:blipFill>
        <p:spPr>
          <a:xfrm>
            <a:off x="7035484" y="1421376"/>
            <a:ext cx="1018079" cy="1356621"/>
          </a:xfrm>
          <a:prstGeom prst="rect">
            <a:avLst/>
          </a:prstGeom>
          <a:noFill/>
          <a:ln>
            <a:noFill/>
          </a:ln>
        </p:spPr>
      </p:pic>
      <p:grpSp>
        <p:nvGrpSpPr>
          <p:cNvPr id="229" name="Shape 229"/>
          <p:cNvGrpSpPr/>
          <p:nvPr/>
        </p:nvGrpSpPr>
        <p:grpSpPr>
          <a:xfrm>
            <a:off x="5251433" y="4029857"/>
            <a:ext cx="1523519" cy="1967246"/>
            <a:chOff x="3727432" y="3834417"/>
            <a:chExt cx="1523519" cy="1967246"/>
          </a:xfrm>
        </p:grpSpPr>
        <p:sp>
          <p:nvSpPr>
            <p:cNvPr id="230" name="Shape 230"/>
            <p:cNvSpPr txBox="1"/>
            <p:nvPr/>
          </p:nvSpPr>
          <p:spPr>
            <a:xfrm>
              <a:off x="3727432" y="5188160"/>
              <a:ext cx="1523519" cy="613503"/>
            </a:xfrm>
            <a:prstGeom prst="rect">
              <a:avLst/>
            </a:prstGeom>
            <a:noFill/>
            <a:ln>
              <a:noFill/>
            </a:ln>
          </p:spPr>
          <p:txBody>
            <a:bodyPr lIns="82925" tIns="41450" rIns="82925" bIns="41450" anchor="t" anchorCtr="0">
              <a:noAutofit/>
            </a:bodyPr>
            <a:lstStyle/>
            <a:p>
              <a:pPr algn="ctr">
                <a:buSzPct val="25000"/>
              </a:pPr>
              <a:r>
                <a:rPr lang="en-US" sz="1200">
                  <a:solidFill>
                    <a:schemeClr val="dk1"/>
                  </a:solidFill>
                  <a:latin typeface="Verdana"/>
                  <a:ea typeface="Verdana"/>
                  <a:cs typeface="Verdana"/>
                  <a:sym typeface="Verdana"/>
                </a:rPr>
                <a:t>Depth, Pose</a:t>
              </a:r>
            </a:p>
            <a:p>
              <a:pPr algn="ctr">
                <a:buSzPct val="25000"/>
              </a:pPr>
              <a:r>
                <a:rPr lang="en-US" sz="1100">
                  <a:solidFill>
                    <a:schemeClr val="dk1"/>
                  </a:solidFill>
                  <a:latin typeface="Verdana"/>
                  <a:ea typeface="Verdana"/>
                  <a:cs typeface="Verdana"/>
                  <a:sym typeface="Verdana"/>
                </a:rPr>
                <a:t>Normals, Planes, 3D Features</a:t>
              </a:r>
            </a:p>
          </p:txBody>
        </p:sp>
        <p:grpSp>
          <p:nvGrpSpPr>
            <p:cNvPr id="231" name="Shape 231"/>
            <p:cNvGrpSpPr/>
            <p:nvPr/>
          </p:nvGrpSpPr>
          <p:grpSpPr>
            <a:xfrm>
              <a:off x="3969426" y="3834417"/>
              <a:ext cx="1016640" cy="1355181"/>
              <a:chOff x="3969426" y="3834417"/>
              <a:chExt cx="1016640" cy="1355181"/>
            </a:xfrm>
          </p:grpSpPr>
          <p:pic>
            <p:nvPicPr>
              <p:cNvPr id="232" name="Shape 232"/>
              <p:cNvPicPr preferRelativeResize="0"/>
              <p:nvPr/>
            </p:nvPicPr>
            <p:blipFill rotWithShape="1">
              <a:blip r:embed="rId10">
                <a:alphaModFix/>
              </a:blip>
              <a:srcRect/>
              <a:stretch/>
            </p:blipFill>
            <p:spPr>
              <a:xfrm>
                <a:off x="3969426" y="3834417"/>
                <a:ext cx="1016640" cy="1355181"/>
              </a:xfrm>
              <a:prstGeom prst="rect">
                <a:avLst/>
              </a:prstGeom>
              <a:noFill/>
              <a:ln>
                <a:noFill/>
              </a:ln>
            </p:spPr>
          </p:pic>
          <p:pic>
            <p:nvPicPr>
              <p:cNvPr id="233" name="Shape 233"/>
              <p:cNvPicPr preferRelativeResize="0"/>
              <p:nvPr/>
            </p:nvPicPr>
            <p:blipFill rotWithShape="1">
              <a:blip r:embed="rId11">
                <a:alphaModFix/>
              </a:blip>
              <a:srcRect/>
              <a:stretch/>
            </p:blipFill>
            <p:spPr>
              <a:xfrm>
                <a:off x="4365937" y="3837416"/>
                <a:ext cx="609699" cy="776804"/>
              </a:xfrm>
              <a:prstGeom prst="rect">
                <a:avLst/>
              </a:prstGeom>
              <a:noFill/>
              <a:ln>
                <a:noFill/>
              </a:ln>
            </p:spPr>
          </p:pic>
        </p:grpSp>
      </p:grpSp>
      <p:sp>
        <p:nvSpPr>
          <p:cNvPr id="234" name="Shape 234"/>
          <p:cNvSpPr txBox="1"/>
          <p:nvPr/>
        </p:nvSpPr>
        <p:spPr>
          <a:xfrm>
            <a:off x="8326754" y="5383601"/>
            <a:ext cx="1523519" cy="613503"/>
          </a:xfrm>
          <a:prstGeom prst="rect">
            <a:avLst/>
          </a:prstGeom>
          <a:noFill/>
          <a:ln>
            <a:noFill/>
          </a:ln>
        </p:spPr>
        <p:txBody>
          <a:bodyPr lIns="82925" tIns="41450" rIns="82925" bIns="41450" anchor="t" anchorCtr="0">
            <a:noAutofit/>
          </a:bodyPr>
          <a:lstStyle/>
          <a:p>
            <a:pPr algn="ctr">
              <a:buSzPct val="25000"/>
            </a:pPr>
            <a:r>
              <a:rPr lang="en-US" sz="1200">
                <a:solidFill>
                  <a:schemeClr val="dk1"/>
                </a:solidFill>
                <a:latin typeface="Verdana"/>
                <a:ea typeface="Verdana"/>
                <a:cs typeface="Verdana"/>
                <a:sym typeface="Verdana"/>
              </a:rPr>
              <a:t>Computational Photography</a:t>
            </a:r>
          </a:p>
        </p:txBody>
      </p:sp>
      <p:sp>
        <p:nvSpPr>
          <p:cNvPr id="235" name="Shape 235"/>
          <p:cNvSpPr/>
          <p:nvPr/>
        </p:nvSpPr>
        <p:spPr>
          <a:xfrm>
            <a:off x="4135192" y="6160969"/>
            <a:ext cx="3973131" cy="540912"/>
          </a:xfrm>
          <a:prstGeom prst="roundRect">
            <a:avLst>
              <a:gd name="adj" fmla="val 16667"/>
            </a:avLst>
          </a:prstGeom>
          <a:solidFill>
            <a:schemeClr val="accent1"/>
          </a:solidFill>
          <a:ln w="25400" cap="flat" cmpd="sng">
            <a:solidFill>
              <a:srgbClr val="395E8A"/>
            </a:solidFill>
            <a:prstDash val="solid"/>
            <a:round/>
            <a:headEnd type="none" w="med" len="med"/>
            <a:tailEnd type="none" w="med" len="med"/>
          </a:ln>
        </p:spPr>
        <p:txBody>
          <a:bodyPr lIns="91425" tIns="45700" rIns="91425" bIns="45700" anchor="ctr" anchorCtr="0">
            <a:noAutofit/>
          </a:bodyPr>
          <a:lstStyle/>
          <a:p>
            <a:pPr algn="ctr">
              <a:buSzPct val="25000"/>
            </a:pPr>
            <a:r>
              <a:rPr lang="en-US" sz="1400" dirty="0">
                <a:solidFill>
                  <a:schemeClr val="lt1"/>
                </a:solidFill>
                <a:latin typeface="Verdana"/>
                <a:ea typeface="Verdana"/>
                <a:cs typeface="Verdana"/>
                <a:sym typeface="Verdana"/>
              </a:rPr>
              <a:t>CORE:</a:t>
            </a:r>
          </a:p>
          <a:p>
            <a:pPr algn="ctr">
              <a:buSzPct val="25000"/>
            </a:pPr>
            <a:r>
              <a:rPr lang="en-US" sz="1100" dirty="0">
                <a:solidFill>
                  <a:schemeClr val="lt1"/>
                </a:solidFill>
                <a:latin typeface="Verdana"/>
                <a:ea typeface="Verdana"/>
                <a:cs typeface="Verdana"/>
                <a:sym typeface="Verdana"/>
              </a:rPr>
              <a:t>Data structures, Matrix math, Exceptions </a:t>
            </a:r>
            <a:r>
              <a:rPr lang="en-US" sz="1100" dirty="0" err="1">
                <a:solidFill>
                  <a:schemeClr val="lt1"/>
                </a:solidFill>
                <a:latin typeface="Verdana"/>
                <a:ea typeface="Verdana"/>
                <a:cs typeface="Verdana"/>
                <a:sym typeface="Verdana"/>
              </a:rPr>
              <a:t>etc</a:t>
            </a:r>
            <a:endParaRPr lang="en-US" sz="1100" dirty="0">
              <a:solidFill>
                <a:schemeClr val="lt1"/>
              </a:solidFill>
              <a:latin typeface="Verdana"/>
              <a:ea typeface="Verdana"/>
              <a:cs typeface="Verdana"/>
              <a:sym typeface="Verdana"/>
            </a:endParaRPr>
          </a:p>
        </p:txBody>
      </p:sp>
      <p:pic>
        <p:nvPicPr>
          <p:cNvPr id="236" name="Shape 236"/>
          <p:cNvPicPr preferRelativeResize="0"/>
          <p:nvPr/>
        </p:nvPicPr>
        <p:blipFill rotWithShape="1">
          <a:blip r:embed="rId12">
            <a:alphaModFix/>
          </a:blip>
          <a:srcRect/>
          <a:stretch/>
        </p:blipFill>
        <p:spPr>
          <a:xfrm>
            <a:off x="8563438" y="1432213"/>
            <a:ext cx="1016640" cy="1355181"/>
          </a:xfrm>
          <a:prstGeom prst="rect">
            <a:avLst/>
          </a:prstGeom>
          <a:noFill/>
          <a:ln>
            <a:noFill/>
          </a:ln>
        </p:spPr>
      </p:pic>
      <p:sp>
        <p:nvSpPr>
          <p:cNvPr id="237" name="Shape 237"/>
          <p:cNvSpPr txBox="1"/>
          <p:nvPr/>
        </p:nvSpPr>
        <p:spPr>
          <a:xfrm>
            <a:off x="8349810" y="2752214"/>
            <a:ext cx="1503359" cy="613503"/>
          </a:xfrm>
          <a:prstGeom prst="rect">
            <a:avLst/>
          </a:prstGeom>
          <a:noFill/>
          <a:ln>
            <a:noFill/>
          </a:ln>
        </p:spPr>
        <p:txBody>
          <a:bodyPr lIns="82925" tIns="41450" rIns="82925" bIns="41450" anchor="t" anchorCtr="0">
            <a:noAutofit/>
          </a:bodyPr>
          <a:lstStyle/>
          <a:p>
            <a:pPr algn="ctr">
              <a:buSzPct val="25000"/>
            </a:pPr>
            <a:r>
              <a:rPr lang="en-US" sz="1200">
                <a:solidFill>
                  <a:schemeClr val="dk1"/>
                </a:solidFill>
                <a:latin typeface="Verdana"/>
                <a:ea typeface="Verdana"/>
                <a:cs typeface="Verdana"/>
                <a:sym typeface="Verdana"/>
              </a:rPr>
              <a:t>Segmentation</a:t>
            </a:r>
          </a:p>
        </p:txBody>
      </p:sp>
      <p:pic>
        <p:nvPicPr>
          <p:cNvPr id="238" name="Shape 238"/>
          <p:cNvPicPr preferRelativeResize="0"/>
          <p:nvPr/>
        </p:nvPicPr>
        <p:blipFill rotWithShape="1">
          <a:blip r:embed="rId13">
            <a:alphaModFix/>
          </a:blip>
          <a:srcRect/>
          <a:stretch/>
        </p:blipFill>
        <p:spPr>
          <a:xfrm>
            <a:off x="8534467" y="4029858"/>
            <a:ext cx="1074580" cy="1354147"/>
          </a:xfrm>
          <a:prstGeom prst="rect">
            <a:avLst/>
          </a:prstGeom>
          <a:noFill/>
          <a:ln>
            <a:noFill/>
          </a:ln>
        </p:spPr>
      </p:pic>
      <p:sp>
        <p:nvSpPr>
          <p:cNvPr id="239" name="Shape 239"/>
          <p:cNvSpPr/>
          <p:nvPr/>
        </p:nvSpPr>
        <p:spPr>
          <a:xfrm>
            <a:off x="4135192" y="753906"/>
            <a:ext cx="3973131" cy="540912"/>
          </a:xfrm>
          <a:prstGeom prst="roundRect">
            <a:avLst>
              <a:gd name="adj" fmla="val 16667"/>
            </a:avLst>
          </a:prstGeom>
          <a:solidFill>
            <a:schemeClr val="accent1"/>
          </a:solidFill>
          <a:ln w="25400" cap="flat" cmpd="sng">
            <a:solidFill>
              <a:srgbClr val="395E8A"/>
            </a:solidFill>
            <a:prstDash val="solid"/>
            <a:round/>
            <a:headEnd type="none" w="med" len="med"/>
            <a:tailEnd type="none" w="med" len="med"/>
          </a:ln>
        </p:spPr>
        <p:txBody>
          <a:bodyPr lIns="91425" tIns="45700" rIns="91425" bIns="45700" anchor="ctr" anchorCtr="0">
            <a:noAutofit/>
          </a:bodyPr>
          <a:lstStyle/>
          <a:p>
            <a:pPr algn="ctr">
              <a:buSzPct val="25000"/>
            </a:pPr>
            <a:r>
              <a:rPr lang="en-US" sz="1400">
                <a:solidFill>
                  <a:schemeClr val="lt1"/>
                </a:solidFill>
                <a:latin typeface="Verdana"/>
                <a:ea typeface="Verdana"/>
                <a:cs typeface="Verdana"/>
                <a:sym typeface="Verdana"/>
              </a:rPr>
              <a:t>HighGUI:</a:t>
            </a:r>
          </a:p>
          <a:p>
            <a:pPr algn="ctr">
              <a:buSzPct val="25000"/>
            </a:pPr>
            <a:r>
              <a:rPr lang="en-US" sz="1100">
                <a:solidFill>
                  <a:schemeClr val="lt1"/>
                </a:solidFill>
                <a:latin typeface="Verdana"/>
                <a:ea typeface="Verdana"/>
                <a:cs typeface="Verdana"/>
                <a:sym typeface="Verdana"/>
              </a:rPr>
              <a:t>I/O, Interface</a:t>
            </a:r>
          </a:p>
        </p:txBody>
      </p:sp>
    </p:spTree>
    <p:extLst>
      <p:ext uri="{BB962C8B-B14F-4D97-AF65-F5344CB8AC3E}">
        <p14:creationId xmlns:p14="http://schemas.microsoft.com/office/powerpoint/2010/main" val="1698770996"/>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2256</TotalTime>
  <Words>1298</Words>
  <Application>Microsoft Office PowerPoint</Application>
  <PresentationFormat>Widescreen</PresentationFormat>
  <Paragraphs>179</Paragraphs>
  <Slides>19</Slides>
  <Notes>5</Notes>
  <HiddenSlides>0</HiddenSlides>
  <MMClips>1</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28" baseType="lpstr">
      <vt:lpstr>Courier</vt:lpstr>
      <vt:lpstr>Arial</vt:lpstr>
      <vt:lpstr>Calibri</vt:lpstr>
      <vt:lpstr>Calibri Light</vt:lpstr>
      <vt:lpstr>Courier New</vt:lpstr>
      <vt:lpstr>Verdana</vt:lpstr>
      <vt:lpstr>Wingdings</vt:lpstr>
      <vt:lpstr>Office Theme</vt:lpstr>
      <vt:lpstr>Document</vt:lpstr>
      <vt:lpstr>Lecture 1: Introduction to OpenCV</vt:lpstr>
      <vt:lpstr>Pre requirement</vt:lpstr>
      <vt:lpstr>OpenCV Installation</vt:lpstr>
      <vt:lpstr> Introduction to OpenCV Summer 2015, Tuesday/Thursday 7:00-9:00pm   </vt:lpstr>
      <vt:lpstr>PowerPoint Presentation</vt:lpstr>
      <vt:lpstr>Source code and document</vt:lpstr>
      <vt:lpstr>OpenCV at glance</vt:lpstr>
      <vt:lpstr>OpenCV History</vt:lpstr>
      <vt:lpstr>OpenCV Algorithm Modules Overview</vt:lpstr>
      <vt:lpstr>OpenCV Applications</vt:lpstr>
      <vt:lpstr>PowerPoint Presentation</vt:lpstr>
      <vt:lpstr> The easiest way to start with OpenCV</vt:lpstr>
      <vt:lpstr>Tools required to be installed </vt:lpstr>
      <vt:lpstr>Third-party Libs required</vt:lpstr>
      <vt:lpstr>The easiest way to start with OpenCV</vt:lpstr>
      <vt:lpstr>Image IO processing Template</vt:lpstr>
      <vt:lpstr>Some other image processing algorithm</vt:lpstr>
      <vt:lpstr>OpenCV Video IO template.</vt:lpstr>
      <vt:lpstr>Home work Assignment</vt:lpstr>
    </vt:vector>
  </TitlesOfParts>
  <Company>Qualcomm Incorporated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Ren, Jianfeng</dc:creator>
  <cp:lastModifiedBy>Ren, Jianfeng</cp:lastModifiedBy>
  <cp:revision>41</cp:revision>
  <dcterms:created xsi:type="dcterms:W3CDTF">2015-07-05T18:14:07Z</dcterms:created>
  <dcterms:modified xsi:type="dcterms:W3CDTF">2015-08-22T03:18:33Z</dcterms:modified>
</cp:coreProperties>
</file>